
<file path=[Content_Types].xml><?xml version="1.0" encoding="utf-8"?>
<Types xmlns="http://schemas.openxmlformats.org/package/2006/content-types">
  <Default Extension="xml" ContentType="application/xml"/>
  <Default Extension="jpeg" ContentType="image/jpeg"/>
  <Default Extension="wdp" ContentType="image/vnd.ms-photo"/>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1" r:id="rId6"/>
    <p:sldId id="263" r:id="rId7"/>
    <p:sldId id="264" r:id="rId8"/>
    <p:sldId id="262" r:id="rId9"/>
    <p:sldId id="266" r:id="rId10"/>
    <p:sldId id="268" r:id="rId11"/>
    <p:sldId id="269" r:id="rId12"/>
    <p:sldId id="267" r:id="rId13"/>
    <p:sldId id="270" r:id="rId14"/>
    <p:sldId id="271" r:id="rId15"/>
    <p:sldId id="272"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255"/>
    <p:restoredTop sz="50088"/>
  </p:normalViewPr>
  <p:slideViewPr>
    <p:cSldViewPr>
      <p:cViewPr>
        <p:scale>
          <a:sx n="66" d="100"/>
          <a:sy n="66" d="100"/>
        </p:scale>
        <p:origin x="1928" y="14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27/03/2017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11111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27/03/2017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2576682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27/03/2017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3119138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5A0F4B28-60CE-4970-BA56-6846C9AB6883}" type="datetimeFigureOut">
              <a:rPr lang="en-GB" smtClean="0"/>
              <a:t>27/03/2017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512825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0F4B28-60CE-4970-BA56-6846C9AB6883}" type="datetimeFigureOut">
              <a:rPr lang="en-GB" smtClean="0"/>
              <a:t>27/03/2017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020614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A0F4B28-60CE-4970-BA56-6846C9AB6883}" type="datetimeFigureOut">
              <a:rPr lang="en-GB" smtClean="0"/>
              <a:t>27/03/2017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39045852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5A0F4B28-60CE-4970-BA56-6846C9AB6883}" type="datetimeFigureOut">
              <a:rPr lang="en-GB" smtClean="0"/>
              <a:t>27/03/2017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7982752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A0F4B28-60CE-4970-BA56-6846C9AB6883}" type="datetimeFigureOut">
              <a:rPr lang="en-GB" smtClean="0"/>
              <a:t>27/03/2017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82346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0F4B28-60CE-4970-BA56-6846C9AB6883}" type="datetimeFigureOut">
              <a:rPr lang="en-GB" smtClean="0"/>
              <a:t>27/03/2017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131340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F4B28-60CE-4970-BA56-6846C9AB6883}" type="datetimeFigureOut">
              <a:rPr lang="en-GB" smtClean="0"/>
              <a:t>27/03/2017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29658678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0F4B28-60CE-4970-BA56-6846C9AB6883}" type="datetimeFigureOut">
              <a:rPr lang="en-GB" smtClean="0"/>
              <a:t>27/03/2017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0D6D4DF6-503B-4C68-B4E2-16A79B526A4A}" type="slidenum">
              <a:rPr lang="en-GB" smtClean="0"/>
              <a:t>‹#›</a:t>
            </a:fld>
            <a:endParaRPr lang="en-GB"/>
          </a:p>
        </p:txBody>
      </p:sp>
    </p:spTree>
    <p:extLst>
      <p:ext uri="{BB962C8B-B14F-4D97-AF65-F5344CB8AC3E}">
        <p14:creationId xmlns:p14="http://schemas.microsoft.com/office/powerpoint/2010/main" val="9643127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0F4B28-60CE-4970-BA56-6846C9AB6883}" type="datetimeFigureOut">
              <a:rPr lang="en-GB" smtClean="0"/>
              <a:t>27/03/2017</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6D4DF6-503B-4C68-B4E2-16A79B526A4A}" type="slidenum">
              <a:rPr lang="en-GB" smtClean="0"/>
              <a:t>‹#›</a:t>
            </a:fld>
            <a:endParaRPr lang="en-GB"/>
          </a:p>
        </p:txBody>
      </p:sp>
    </p:spTree>
    <p:extLst>
      <p:ext uri="{BB962C8B-B14F-4D97-AF65-F5344CB8AC3E}">
        <p14:creationId xmlns:p14="http://schemas.microsoft.com/office/powerpoint/2010/main" val="20552055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 Id="rId3" Type="http://schemas.openxmlformats.org/officeDocument/2006/relationships/image" Target="../media/image2.jpe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eg"/><Relationship Id="rId7" Type="http://schemas.openxmlformats.org/officeDocument/2006/relationships/image" Target="../media/image12.png"/><Relationship Id="rId8" Type="http://schemas.openxmlformats.org/officeDocument/2006/relationships/image" Target="../media/image13.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hyperlink" Target="http://en.wikipedia.org/wiki/File:Statueofliberty.JPG" TargetMode="External"/><Relationship Id="rId5"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hyperlink" Target="http://en.wikipedia.org/wiki/File:Statueofliberty.JPG" TargetMode="External"/><Relationship Id="rId4" Type="http://schemas.openxmlformats.org/officeDocument/2006/relationships/image" Target="../media/image5.jpeg"/><Relationship Id="rId5" Type="http://schemas.openxmlformats.org/officeDocument/2006/relationships/image" Target="../media/image2.jpeg"/><Relationship Id="rId6" Type="http://schemas.openxmlformats.org/officeDocument/2006/relationships/image" Target="../media/image6.jpeg"/><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2.jpeg"/><Relationship Id="rId5"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image" Target="../media/image7.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 Id="rId3"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1028" name="Picture 4" descr="http://4.bp.blogspot.com/_Q-VuyJsLVSk/TLaCHYsiLuI/AAAAAAAABQw/1DdMUEHk6JQ/s1600/dust+bowl+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108012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u="sng" dirty="0" smtClean="0">
                <a:ln>
                  <a:solidFill>
                    <a:schemeClr val="tx1"/>
                  </a:solidFill>
                </a:ln>
                <a:solidFill>
                  <a:schemeClr val="tx1"/>
                </a:solidFill>
              </a:rPr>
              <a:t>Context</a:t>
            </a:r>
            <a:endParaRPr lang="en-GB" sz="6600" u="sng" dirty="0">
              <a:ln>
                <a:solidFill>
                  <a:schemeClr val="tx1"/>
                </a:solidFill>
              </a:ln>
              <a:solidFill>
                <a:schemeClr val="tx1"/>
              </a:solidFill>
            </a:endParaRPr>
          </a:p>
        </p:txBody>
      </p:sp>
      <p:sp>
        <p:nvSpPr>
          <p:cNvPr id="5" name="TextBox 4"/>
          <p:cNvSpPr txBox="1"/>
          <p:nvPr/>
        </p:nvSpPr>
        <p:spPr>
          <a:xfrm>
            <a:off x="251520" y="1484784"/>
            <a:ext cx="8640960" cy="1077218"/>
          </a:xfrm>
          <a:prstGeom prst="rect">
            <a:avLst/>
          </a:prstGeom>
          <a:solidFill>
            <a:schemeClr val="bg1"/>
          </a:solidFill>
        </p:spPr>
        <p:txBody>
          <a:bodyPr wrap="square" rtlCol="0">
            <a:spAutoFit/>
          </a:bodyPr>
          <a:lstStyle/>
          <a:p>
            <a:r>
              <a:rPr lang="en-GB" sz="3200" dirty="0" smtClean="0"/>
              <a:t>LO: To know and understand the social and historical context of the novel </a:t>
            </a:r>
            <a:r>
              <a:rPr lang="en-GB" sz="3200" i="1" dirty="0" smtClean="0"/>
              <a:t>(Of Mice and Men).</a:t>
            </a:r>
            <a:endParaRPr lang="en-GB" sz="3200" dirty="0"/>
          </a:p>
        </p:txBody>
      </p:sp>
      <p:sp>
        <p:nvSpPr>
          <p:cNvPr id="6" name="TextBox 5"/>
          <p:cNvSpPr txBox="1"/>
          <p:nvPr/>
        </p:nvSpPr>
        <p:spPr>
          <a:xfrm>
            <a:off x="251520" y="2708920"/>
            <a:ext cx="2808312" cy="4524315"/>
          </a:xfrm>
          <a:prstGeom prst="rect">
            <a:avLst/>
          </a:prstGeom>
          <a:noFill/>
        </p:spPr>
        <p:txBody>
          <a:bodyPr wrap="square" rtlCol="0">
            <a:spAutoFit/>
          </a:bodyPr>
          <a:lstStyle/>
          <a:p>
            <a:r>
              <a:rPr lang="en-GB" b="1" dirty="0" smtClean="0">
                <a:solidFill>
                  <a:schemeClr val="bg1"/>
                </a:solidFill>
              </a:rPr>
              <a:t>Choose your starter:</a:t>
            </a:r>
          </a:p>
          <a:p>
            <a:pPr marL="342900" indent="-342900">
              <a:buAutoNum type="arabicParenR"/>
            </a:pPr>
            <a:r>
              <a:rPr lang="en-GB" b="1" dirty="0" smtClean="0">
                <a:solidFill>
                  <a:schemeClr val="bg1"/>
                </a:solidFill>
              </a:rPr>
              <a:t>List all the words you would associate with this image (e.g. desolate, sparse).</a:t>
            </a:r>
          </a:p>
          <a:p>
            <a:pPr marL="342900" indent="-342900">
              <a:buAutoNum type="arabicParenR"/>
            </a:pPr>
            <a:r>
              <a:rPr lang="en-GB" b="1" dirty="0" smtClean="0">
                <a:solidFill>
                  <a:schemeClr val="bg1"/>
                </a:solidFill>
              </a:rPr>
              <a:t>Imagine you are a character in the scene. Write a short passage about what you can see.</a:t>
            </a:r>
          </a:p>
          <a:p>
            <a:pPr marL="342900" indent="-342900">
              <a:buAutoNum type="arabicParenR"/>
            </a:pPr>
            <a:r>
              <a:rPr lang="en-GB" b="1" dirty="0" smtClean="0">
                <a:solidFill>
                  <a:schemeClr val="bg1"/>
                </a:solidFill>
              </a:rPr>
              <a:t>When and where do you think this photograph was taken? Explain your reasons.</a:t>
            </a:r>
          </a:p>
          <a:p>
            <a:pPr marL="342900" indent="-342900">
              <a:buAutoNum type="arabicParenR"/>
            </a:pPr>
            <a:endParaRPr lang="en-GB" dirty="0" smtClean="0">
              <a:solidFill>
                <a:schemeClr val="bg1"/>
              </a:solidFill>
            </a:endParaRPr>
          </a:p>
          <a:p>
            <a:endParaRPr lang="en-GB" dirty="0">
              <a:solidFill>
                <a:schemeClr val="bg1"/>
              </a:solidFill>
            </a:endParaRPr>
          </a:p>
        </p:txBody>
      </p:sp>
    </p:spTree>
    <p:extLst>
      <p:ext uri="{BB962C8B-B14F-4D97-AF65-F5344CB8AC3E}">
        <p14:creationId xmlns:p14="http://schemas.microsoft.com/office/powerpoint/2010/main" val="26460367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5997" y="127352"/>
            <a:ext cx="8714814" cy="3354765"/>
          </a:xfrm>
          <a:prstGeom prst="rect">
            <a:avLst/>
          </a:prstGeom>
        </p:spPr>
        <p:txBody>
          <a:bodyPr wrap="square">
            <a:spAutoFit/>
          </a:bodyPr>
          <a:lstStyle/>
          <a:p>
            <a:pPr lvl="0"/>
            <a:r>
              <a:rPr lang="en-US" sz="3200" b="1" dirty="0" smtClean="0"/>
              <a:t>Women</a:t>
            </a:r>
          </a:p>
          <a:p>
            <a:pPr lvl="0"/>
            <a:r>
              <a:rPr lang="en-US" b="1" dirty="0" smtClean="0"/>
              <a:t>Women </a:t>
            </a:r>
            <a:r>
              <a:rPr lang="en-US" b="1" dirty="0"/>
              <a:t>start to play a growing role in the American economy, both as consumers and workers.  </a:t>
            </a:r>
            <a:endParaRPr lang="en-US" b="1" dirty="0" smtClean="0"/>
          </a:p>
          <a:p>
            <a:pPr lvl="0"/>
            <a:r>
              <a:rPr lang="en-US" b="1" dirty="0" smtClean="0"/>
              <a:t>Between </a:t>
            </a:r>
            <a:r>
              <a:rPr lang="en-US" b="1" dirty="0"/>
              <a:t>1920 and 1929 the number of working women over the age of 15 increases by 50% to c.10 million (25% of the female population over 15).  </a:t>
            </a:r>
            <a:endParaRPr lang="en-US" b="1" dirty="0" smtClean="0"/>
          </a:p>
          <a:p>
            <a:pPr lvl="0"/>
            <a:r>
              <a:rPr lang="en-US" b="1" dirty="0" smtClean="0"/>
              <a:t>However</a:t>
            </a:r>
            <a:r>
              <a:rPr lang="en-US" b="1" dirty="0"/>
              <a:t>, women’s wages are usually considerably lower than those of men, even where they were doing the same or similar jobs.  Women are subject to criticism for the way they dress and act as skirts and hair get shorter, cosmetics got cheaper and women become more economically independent.   </a:t>
            </a:r>
            <a:endParaRPr lang="en-US" b="1" dirty="0" smtClean="0"/>
          </a:p>
          <a:p>
            <a:pPr lvl="0"/>
            <a:r>
              <a:rPr lang="en-US" b="1" dirty="0" smtClean="0"/>
              <a:t>Women </a:t>
            </a:r>
            <a:r>
              <a:rPr lang="en-US" b="1" dirty="0"/>
              <a:t>drive and smoke.  Fashionable clothes become cheaper and easier to obtain with a massive increase in chain stores throughout the USA.  </a:t>
            </a:r>
            <a:endParaRPr lang="en-GB" b="1" dirty="0"/>
          </a:p>
        </p:txBody>
      </p:sp>
    </p:spTree>
    <p:extLst>
      <p:ext uri="{BB962C8B-B14F-4D97-AF65-F5344CB8AC3E}">
        <p14:creationId xmlns:p14="http://schemas.microsoft.com/office/powerpoint/2010/main" val="238959157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75997" y="127352"/>
            <a:ext cx="8714814" cy="5386090"/>
          </a:xfrm>
          <a:prstGeom prst="rect">
            <a:avLst/>
          </a:prstGeom>
        </p:spPr>
        <p:txBody>
          <a:bodyPr wrap="square">
            <a:spAutoFit/>
          </a:bodyPr>
          <a:lstStyle/>
          <a:p>
            <a:pPr lvl="0"/>
            <a:r>
              <a:rPr lang="en-US" sz="3200" b="1" dirty="0" smtClean="0"/>
              <a:t>The Roaring Twenties?</a:t>
            </a:r>
          </a:p>
          <a:p>
            <a:r>
              <a:rPr lang="en-US" sz="2400" b="1" dirty="0" smtClean="0"/>
              <a:t>The consumer goods boom does not affect all people equally.  By 1929 over 50% of Americans earn less than $2000 a year, with 40% below the poverty line.  Black and immigrant workers are particularly likely to be affected by low wages and unemployment.  Farming families are far less likely to enjoy the consumer boom as many rural areas still have no electricity and small farm incomes drop dramatically as the price of wheat falls.   In 1920 wheat costs $183 a bushel (a measure of wheat).  By 1929 it is 38¢. a bushel.  By 1929 farm incomes are roughly 40% of the national average.   During the boom times of the 1920s c.1 million black farm workers lose their jobs.  However, in California, which has a more </a:t>
            </a:r>
            <a:r>
              <a:rPr lang="en-US" sz="2400" b="1" dirty="0" err="1" smtClean="0"/>
              <a:t>industrialised</a:t>
            </a:r>
            <a:r>
              <a:rPr lang="en-US" sz="2400" b="1" dirty="0" smtClean="0"/>
              <a:t> form of farming with less small farms, farmers do better.</a:t>
            </a:r>
            <a:endParaRPr lang="en-GB" sz="2800" dirty="0">
              <a:ea typeface="Times New Roman"/>
              <a:cs typeface="Times New Roman"/>
            </a:endParaRPr>
          </a:p>
        </p:txBody>
      </p:sp>
    </p:spTree>
    <p:extLst>
      <p:ext uri="{BB962C8B-B14F-4D97-AF65-F5344CB8AC3E}">
        <p14:creationId xmlns:p14="http://schemas.microsoft.com/office/powerpoint/2010/main" val="3746086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260648"/>
            <a:ext cx="8640960" cy="648072"/>
          </a:xfrm>
          <a:prstGeom prst="rect">
            <a:avLst/>
          </a:prstGeom>
          <a:solidFill>
            <a:schemeClr val="tx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The Wall Street Crash</a:t>
            </a:r>
            <a:endParaRPr lang="en-GB" sz="4800" u="sng" dirty="0">
              <a:ln>
                <a:solidFill>
                  <a:schemeClr val="tx1"/>
                </a:solidFill>
              </a:ln>
              <a:solidFill>
                <a:schemeClr val="tx1"/>
              </a:solidFill>
            </a:endParaRPr>
          </a:p>
        </p:txBody>
      </p:sp>
      <p:sp>
        <p:nvSpPr>
          <p:cNvPr id="2" name="Rectangle 1"/>
          <p:cNvSpPr/>
          <p:nvPr/>
        </p:nvSpPr>
        <p:spPr>
          <a:xfrm>
            <a:off x="177666" y="998808"/>
            <a:ext cx="8714814" cy="4678204"/>
          </a:xfrm>
          <a:prstGeom prst="rect">
            <a:avLst/>
          </a:prstGeom>
        </p:spPr>
        <p:txBody>
          <a:bodyPr wrap="square">
            <a:spAutoFit/>
          </a:bodyPr>
          <a:lstStyle/>
          <a:p>
            <a:pPr marL="285750" lvl="0" indent="-285750">
              <a:buFont typeface="Arial" pitchFamily="34" charset="0"/>
              <a:buChar char="•"/>
            </a:pPr>
            <a:r>
              <a:rPr lang="en-US" sz="1600" dirty="0"/>
              <a:t>The Wall Street Crash (Saturday 19</a:t>
            </a:r>
            <a:r>
              <a:rPr lang="en-US" sz="1600" baseline="30000" dirty="0"/>
              <a:t>th</a:t>
            </a:r>
            <a:r>
              <a:rPr lang="en-US" sz="1600" dirty="0"/>
              <a:t> October – massive profit taking (selling shares at a high price to get the maximum amount of profit), leading to fall in share prices and more panic selling on Sunday 20</a:t>
            </a:r>
            <a:r>
              <a:rPr lang="en-US" sz="1600" baseline="30000" dirty="0"/>
              <a:t>th</a:t>
            </a:r>
            <a:r>
              <a:rPr lang="en-US" sz="1600" dirty="0"/>
              <a:t> as people start to worry they will lose money</a:t>
            </a:r>
            <a:r>
              <a:rPr lang="en-US" sz="1600" baseline="30000" dirty="0"/>
              <a:t>.</a:t>
            </a:r>
            <a:r>
              <a:rPr lang="en-US" sz="1600" dirty="0"/>
              <a:t>  </a:t>
            </a:r>
            <a:endParaRPr lang="en-GB" sz="1600" dirty="0"/>
          </a:p>
          <a:p>
            <a:pPr marL="285750" lvl="0" indent="-285750">
              <a:buFont typeface="Arial" pitchFamily="34" charset="0"/>
              <a:buChar char="•"/>
            </a:pPr>
            <a:r>
              <a:rPr lang="en-US" sz="1600" dirty="0"/>
              <a:t>Those who can afford it buy shares as the price drops (often borrowing money to do so) and this means prices rise on Monday / Tuesday as demand grows again.  </a:t>
            </a:r>
            <a:endParaRPr lang="en-GB" sz="1600" dirty="0"/>
          </a:p>
          <a:p>
            <a:pPr marL="285750" lvl="0" indent="-285750">
              <a:buFont typeface="Arial" pitchFamily="34" charset="0"/>
              <a:buChar char="•"/>
            </a:pPr>
            <a:r>
              <a:rPr lang="en-US" sz="1600" dirty="0"/>
              <a:t>Wednesday 23</a:t>
            </a:r>
            <a:r>
              <a:rPr lang="en-US" sz="1600" baseline="30000" dirty="0"/>
              <a:t>rd</a:t>
            </a:r>
            <a:r>
              <a:rPr lang="en-US" sz="1600" dirty="0"/>
              <a:t> – again there is mass selling at the very end of the day (shares are only bought and sold during defined period of hours) followed by panic on Thursday 24</a:t>
            </a:r>
            <a:r>
              <a:rPr lang="en-US" sz="1600" baseline="30000" dirty="0"/>
              <a:t>th</a:t>
            </a:r>
            <a:r>
              <a:rPr lang="en-US" sz="1600" dirty="0"/>
              <a:t> – everyone trying to sell but there are no buyers.  </a:t>
            </a:r>
            <a:endParaRPr lang="en-GB" sz="1600" dirty="0"/>
          </a:p>
          <a:p>
            <a:pPr marL="285750" lvl="0" indent="-285750">
              <a:buFont typeface="Arial" pitchFamily="34" charset="0"/>
              <a:buChar char="•"/>
            </a:pPr>
            <a:r>
              <a:rPr lang="en-US" sz="1600" dirty="0"/>
              <a:t>To try and stop the panic the banks try to support the share market by using their money (i.e. the money belonging to their customers) to buy shares and keep the price up on Friday 25th.  </a:t>
            </a:r>
            <a:endParaRPr lang="en-GB" sz="1600" dirty="0"/>
          </a:p>
          <a:p>
            <a:pPr marL="285750" lvl="0" indent="-285750">
              <a:buFont typeface="Arial" pitchFamily="34" charset="0"/>
              <a:buChar char="•"/>
            </a:pPr>
            <a:r>
              <a:rPr lang="en-US" sz="1600" dirty="0"/>
              <a:t>Monday 28</a:t>
            </a:r>
            <a:r>
              <a:rPr lang="en-US" sz="1600" baseline="30000" dirty="0"/>
              <a:t>th</a:t>
            </a:r>
            <a:r>
              <a:rPr lang="en-US" sz="1600" dirty="0"/>
              <a:t>: more massive selling again and the banks don’t step in to buy.  This continues on 29</a:t>
            </a:r>
            <a:r>
              <a:rPr lang="en-US" sz="1600" baseline="30000" dirty="0"/>
              <a:t>th</a:t>
            </a:r>
            <a:r>
              <a:rPr lang="en-US" sz="1600" dirty="0"/>
              <a:t> but there are no buyers so prices fall and then fall further AND the buying / selling technology collapses preventing many even trying to sell shares which are now worthless.  </a:t>
            </a:r>
            <a:endParaRPr lang="en-GB" sz="1600" dirty="0"/>
          </a:p>
          <a:p>
            <a:pPr marL="285750" lvl="0" indent="-285750">
              <a:buFont typeface="Arial" pitchFamily="34" charset="0"/>
              <a:buChar char="•"/>
            </a:pPr>
            <a:r>
              <a:rPr lang="en-US" sz="1600" dirty="0"/>
              <a:t>This leaves many speculators (those who bought hoping to make a quick profit) ruined as they borrowed money to buy shares expecting them to rise in value.  The shares are worth nothing and they can’t repay what they borrowed.  </a:t>
            </a:r>
            <a:endParaRPr lang="en-GB" sz="1600" dirty="0"/>
          </a:p>
          <a:p>
            <a:pPr marL="285750" indent="-285750">
              <a:buFont typeface="Arial" pitchFamily="34" charset="0"/>
              <a:buChar char="•"/>
            </a:pPr>
            <a:r>
              <a:rPr lang="en-US" sz="1600" dirty="0"/>
              <a:t>The banks that lent them the money can’t get it back and start to go broke.  Many American companies are now worthless.</a:t>
            </a:r>
            <a:endParaRPr lang="en-GB" sz="1600" dirty="0"/>
          </a:p>
        </p:txBody>
      </p:sp>
    </p:spTree>
    <p:extLst>
      <p:ext uri="{BB962C8B-B14F-4D97-AF65-F5344CB8AC3E}">
        <p14:creationId xmlns:p14="http://schemas.microsoft.com/office/powerpoint/2010/main" val="3519118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51520" y="260648"/>
            <a:ext cx="8640960" cy="6480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bg1"/>
                </a:solidFill>
              </a:rPr>
              <a:t>1930s: The Great Depression</a:t>
            </a:r>
            <a:endParaRPr lang="en-GB" sz="4800" u="sng" dirty="0">
              <a:ln>
                <a:solidFill>
                  <a:schemeClr val="tx1"/>
                </a:solidFill>
              </a:ln>
              <a:solidFill>
                <a:schemeClr val="bg1"/>
              </a:solidFill>
            </a:endParaRPr>
          </a:p>
        </p:txBody>
      </p:sp>
      <p:sp>
        <p:nvSpPr>
          <p:cNvPr id="2" name="Rectangle 1"/>
          <p:cNvSpPr/>
          <p:nvPr/>
        </p:nvSpPr>
        <p:spPr>
          <a:xfrm>
            <a:off x="177666" y="998808"/>
            <a:ext cx="8714814" cy="5016758"/>
          </a:xfrm>
          <a:prstGeom prst="rect">
            <a:avLst/>
          </a:prstGeom>
        </p:spPr>
        <p:txBody>
          <a:bodyPr wrap="square">
            <a:spAutoFit/>
          </a:bodyPr>
          <a:lstStyle/>
          <a:p>
            <a:r>
              <a:rPr lang="en-US" sz="1600" b="1" u="sng" dirty="0"/>
              <a:t>The 1930s: the Great Depression</a:t>
            </a:r>
            <a:endParaRPr lang="en-GB" sz="1600" dirty="0"/>
          </a:p>
          <a:p>
            <a:pPr marL="285750" lvl="0" indent="-285750">
              <a:buFont typeface="Arial" pitchFamily="34" charset="0"/>
              <a:buChar char="•"/>
            </a:pPr>
            <a:r>
              <a:rPr lang="en-US" sz="1600" dirty="0"/>
              <a:t>Following on from the Wall Street crash, but not entirely caused by it, there is a major economic depression in America and elsewhere.  </a:t>
            </a:r>
            <a:endParaRPr lang="en-GB" sz="1600" dirty="0"/>
          </a:p>
          <a:p>
            <a:pPr marL="285750" lvl="0" indent="-285750">
              <a:buFont typeface="Arial" pitchFamily="34" charset="0"/>
              <a:buChar char="•"/>
            </a:pPr>
            <a:r>
              <a:rPr lang="en-US" sz="1600" dirty="0"/>
              <a:t>The 1930s are years of mass unemployment, particularly in agriculture (with small farmers suffering particularly badly and losing their land when they are unable to repay the money they borrowed to buy it) and the traditional ‘heavy’ industries of coal, iron and steel.  </a:t>
            </a:r>
            <a:endParaRPr lang="en-GB" sz="1600" dirty="0"/>
          </a:p>
          <a:p>
            <a:pPr marL="285750" lvl="0" indent="-285750">
              <a:buFont typeface="Arial" pitchFamily="34" charset="0"/>
              <a:buChar char="•"/>
            </a:pPr>
            <a:r>
              <a:rPr lang="en-US" sz="1600" dirty="0"/>
              <a:t>Many businesses, including several thousand banks, go bust. There is a cycle of depression: as one company goes bust and its workers become unemployed, it causes other businesses - that relied on that company or its workers for its income - to go bust.  </a:t>
            </a:r>
            <a:endParaRPr lang="en-GB" sz="1600" dirty="0"/>
          </a:p>
          <a:p>
            <a:pPr marL="285750" lvl="0" indent="-285750">
              <a:buFont typeface="Arial" pitchFamily="34" charset="0"/>
              <a:buChar char="•"/>
            </a:pPr>
            <a:r>
              <a:rPr lang="en-US" sz="1600" dirty="0"/>
              <a:t>When banks go bust those who have deposited their savings in that bank lose them.  This starts another cycle as savers in other banks try to withdraw their savings, causing those banks to collapse.</a:t>
            </a:r>
            <a:endParaRPr lang="en-GB" sz="1600" dirty="0"/>
          </a:p>
          <a:p>
            <a:pPr marL="285750" lvl="0" indent="-285750">
              <a:buFont typeface="Arial" pitchFamily="34" charset="0"/>
              <a:buChar char="•"/>
            </a:pPr>
            <a:r>
              <a:rPr lang="en-US" sz="1600" dirty="0"/>
              <a:t>There is nothing like unemployment benefit or housing benefit, and no free national health system (some people had private health insurance, which increased during the 1930s).  If you lose your job, you often lose your home and the whole family ends up on the streets.  Many such families end up in living in cardboard shantytowns which become known as ‘</a:t>
            </a:r>
            <a:r>
              <a:rPr lang="en-US" sz="1600" dirty="0" err="1"/>
              <a:t>Hoovervilles</a:t>
            </a:r>
            <a:r>
              <a:rPr lang="en-US" sz="1600" dirty="0"/>
              <a:t>’.</a:t>
            </a:r>
            <a:endParaRPr lang="en-GB" sz="1600" dirty="0"/>
          </a:p>
          <a:p>
            <a:pPr marL="285750" lvl="0" indent="-285750">
              <a:buFont typeface="Arial" pitchFamily="34" charset="0"/>
              <a:buChar char="•"/>
            </a:pPr>
            <a:r>
              <a:rPr lang="en-US" sz="1600" dirty="0"/>
              <a:t>During the 1930s more women enter the workforce: but that is because they are much cheaper than men, with their average wage being 50% that of the average male wage.</a:t>
            </a:r>
            <a:endParaRPr lang="en-GB" sz="1600" dirty="0"/>
          </a:p>
          <a:p>
            <a:pPr marL="285750" indent="-285750">
              <a:buFont typeface="Arial" pitchFamily="34" charset="0"/>
              <a:buChar char="•"/>
            </a:pPr>
            <a:r>
              <a:rPr lang="en-US" sz="1600" dirty="0"/>
              <a:t>As an antidote to the depression popular entertainment, especially the movies, continues to grow.  Going to the movies provides people with a short period when they could forget their troubles.</a:t>
            </a:r>
            <a:endParaRPr lang="en-GB" sz="1600" dirty="0"/>
          </a:p>
        </p:txBody>
      </p:sp>
    </p:spTree>
    <p:extLst>
      <p:ext uri="{BB962C8B-B14F-4D97-AF65-F5344CB8AC3E}">
        <p14:creationId xmlns:p14="http://schemas.microsoft.com/office/powerpoint/2010/main" val="21317223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 name="Table 3"/>
          <p:cNvGraphicFramePr>
            <a:graphicFrameLocks noGrp="1"/>
          </p:cNvGraphicFramePr>
          <p:nvPr>
            <p:extLst>
              <p:ext uri="{D42A27DB-BD31-4B8C-83A1-F6EECF244321}">
                <p14:modId xmlns:p14="http://schemas.microsoft.com/office/powerpoint/2010/main" val="3266734049"/>
              </p:ext>
            </p:extLst>
          </p:nvPr>
        </p:nvGraphicFramePr>
        <p:xfrm>
          <a:off x="253365" y="185111"/>
          <a:ext cx="8640960" cy="5791200"/>
        </p:xfrm>
        <a:graphic>
          <a:graphicData uri="http://schemas.openxmlformats.org/drawingml/2006/table">
            <a:tbl>
              <a:tblPr firstRow="1" firstCol="1" bandRow="1">
                <a:tableStyleId>{00A15C55-8517-42AA-B614-E9B94910E393}</a:tableStyleId>
              </a:tblPr>
              <a:tblGrid>
                <a:gridCol w="1326498"/>
                <a:gridCol w="7314462"/>
              </a:tblGrid>
              <a:tr h="851419">
                <a:tc>
                  <a:txBody>
                    <a:bodyPr/>
                    <a:lstStyle/>
                    <a:p>
                      <a:pPr>
                        <a:lnSpc>
                          <a:spcPct val="150000"/>
                        </a:lnSpc>
                        <a:spcBef>
                          <a:spcPts val="600"/>
                        </a:spcBef>
                        <a:spcAft>
                          <a:spcPts val="600"/>
                        </a:spcAft>
                      </a:pPr>
                      <a:r>
                        <a:rPr lang="en-US" sz="1200" dirty="0">
                          <a:solidFill>
                            <a:schemeClr val="tx1"/>
                          </a:solidFill>
                          <a:effectLst/>
                        </a:rPr>
                        <a:t>1930</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The Hawley-Smoot Act is passed raising tariffs (customs duties) on imported goods to an all time high.  Other countries react by imposing similar duties on American goods, including imports of American wheat, which had been a major export for America during the First World War and the early 1920s.  The surplus wheat can’t be sold at home because the depression means that many people are struggling even to buy food.  This helps to produce a major depression in farming as surplus wheat stocks build up and prices drop dramatically.  Small farmers and ‘sharecroppers’ are hardest hit.  Tenant farmers can’t pay their rent and farmers who bought land can’t pay back the loans they took out to buy it.  They are evicted.</a:t>
                      </a:r>
                      <a:endParaRPr lang="en-GB" sz="1200" dirty="0">
                        <a:solidFill>
                          <a:schemeClr val="tx1"/>
                        </a:solidFill>
                        <a:effectLst/>
                      </a:endParaRPr>
                    </a:p>
                    <a:p>
                      <a:pPr marL="342900" lvl="0" indent="-342900">
                        <a:lnSpc>
                          <a:spcPct val="150000"/>
                        </a:lnSpc>
                        <a:spcBef>
                          <a:spcPts val="600"/>
                        </a:spcBef>
                        <a:spcAft>
                          <a:spcPts val="600"/>
                        </a:spcAft>
                        <a:buFont typeface="Wingdings"/>
                        <a:buChar char=""/>
                      </a:pPr>
                      <a:r>
                        <a:rPr lang="en-US" sz="1200" dirty="0">
                          <a:solidFill>
                            <a:schemeClr val="tx1"/>
                          </a:solidFill>
                          <a:effectLst/>
                        </a:rPr>
                        <a:t>This is the first of the drought years in the south and mid-west of the USA, adding to farmers’ problems.</a:t>
                      </a:r>
                      <a:endParaRPr lang="en-GB" sz="1200" dirty="0">
                        <a:solidFill>
                          <a:schemeClr val="tx1"/>
                        </a:solidFill>
                        <a:effectLst/>
                        <a:latin typeface="Calibri"/>
                        <a:ea typeface="Times New Roman"/>
                        <a:cs typeface="Times New Roman"/>
                      </a:endParaRPr>
                    </a:p>
                  </a:txBody>
                  <a:tcPr marL="20165" marR="20165" marT="0" marB="0" anchor="ctr">
                    <a:solidFill>
                      <a:schemeClr val="accent4">
                        <a:lumMod val="40000"/>
                        <a:lumOff val="60000"/>
                      </a:schemeClr>
                    </a:solidFill>
                  </a:tcPr>
                </a:tc>
              </a:tr>
              <a:tr h="380898">
                <a:tc>
                  <a:txBody>
                    <a:bodyPr/>
                    <a:lstStyle/>
                    <a:p>
                      <a:pPr>
                        <a:lnSpc>
                          <a:spcPct val="150000"/>
                        </a:lnSpc>
                        <a:spcBef>
                          <a:spcPts val="600"/>
                        </a:spcBef>
                        <a:spcAft>
                          <a:spcPts val="600"/>
                        </a:spcAft>
                      </a:pPr>
                      <a:r>
                        <a:rPr lang="en-US" sz="1200" dirty="0">
                          <a:solidFill>
                            <a:schemeClr val="tx1"/>
                          </a:solidFill>
                          <a:effectLst/>
                        </a:rPr>
                        <a:t>1932</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In 1932 20% of small farmers lost their farms as a result of being unable to repay their loans because of the decrease in prices for agricultural goods.</a:t>
                      </a:r>
                      <a:endParaRPr lang="en-GB" sz="1200" dirty="0">
                        <a:solidFill>
                          <a:schemeClr val="tx1"/>
                        </a:solidFill>
                        <a:effectLst/>
                      </a:endParaRPr>
                    </a:p>
                    <a:p>
                      <a:pPr marL="342900" lvl="0" indent="-342900">
                        <a:lnSpc>
                          <a:spcPct val="150000"/>
                        </a:lnSpc>
                        <a:spcBef>
                          <a:spcPts val="600"/>
                        </a:spcBef>
                        <a:spcAft>
                          <a:spcPts val="600"/>
                        </a:spcAft>
                        <a:buFont typeface="Wingdings"/>
                        <a:buChar char=""/>
                      </a:pPr>
                      <a:r>
                        <a:rPr lang="en-US" sz="1200" dirty="0">
                          <a:solidFill>
                            <a:schemeClr val="tx1"/>
                          </a:solidFill>
                          <a:effectLst/>
                        </a:rPr>
                        <a:t>The ‘Hobo’ becomes a figure of American legend: in 1932 about 2 million unemployed, including farmers who have lost their land, are travelling the railroads looking for work.  </a:t>
                      </a:r>
                      <a:endParaRPr lang="en-GB" sz="1200" dirty="0">
                        <a:solidFill>
                          <a:schemeClr val="tx1"/>
                        </a:solidFill>
                        <a:effectLst/>
                        <a:latin typeface="Calibri"/>
                        <a:ea typeface="Times New Roman"/>
                        <a:cs typeface="Times New Roman"/>
                      </a:endParaRPr>
                    </a:p>
                  </a:txBody>
                  <a:tcPr marL="20165" marR="20165" marT="0" marB="0" anchor="ctr"/>
                </a:tc>
              </a:tr>
              <a:tr h="403304">
                <a:tc>
                  <a:txBody>
                    <a:bodyPr/>
                    <a:lstStyle/>
                    <a:p>
                      <a:pPr>
                        <a:lnSpc>
                          <a:spcPct val="150000"/>
                        </a:lnSpc>
                        <a:spcBef>
                          <a:spcPts val="600"/>
                        </a:spcBef>
                        <a:spcAft>
                          <a:spcPts val="600"/>
                        </a:spcAft>
                      </a:pPr>
                      <a:r>
                        <a:rPr lang="en-US" sz="1200" dirty="0">
                          <a:solidFill>
                            <a:schemeClr val="tx1"/>
                          </a:solidFill>
                          <a:effectLst/>
                        </a:rPr>
                        <a:t>1934</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Following a long period of drought (exceptionally dry weather) the mid-West (especially Oklahoma and Arkansas) are hit by dust clouds as the thin, dry soil is blown away: these areas become known as ‘The Dust Bowl’.  Many farmers are forced to abandon their land, with approximately 350,000 – 400,000 passing over the Rocky Mountain ranges to the west, especially California, to seek work there.</a:t>
                      </a:r>
                      <a:endParaRPr lang="en-GB" sz="1200" dirty="0">
                        <a:solidFill>
                          <a:schemeClr val="tx1"/>
                        </a:solidFill>
                        <a:effectLst/>
                        <a:latin typeface="Calibri"/>
                        <a:ea typeface="Times New Roman"/>
                        <a:cs typeface="Times New Roman"/>
                      </a:endParaRPr>
                    </a:p>
                  </a:txBody>
                  <a:tcPr marL="20165" marR="20165" marT="0" marB="0" anchor="ctr"/>
                </a:tc>
              </a:tr>
              <a:tr h="201652">
                <a:tc>
                  <a:txBody>
                    <a:bodyPr/>
                    <a:lstStyle/>
                    <a:p>
                      <a:pPr>
                        <a:lnSpc>
                          <a:spcPct val="150000"/>
                        </a:lnSpc>
                        <a:spcBef>
                          <a:spcPts val="600"/>
                        </a:spcBef>
                        <a:spcAft>
                          <a:spcPts val="600"/>
                        </a:spcAft>
                      </a:pPr>
                      <a:r>
                        <a:rPr lang="en-US" sz="1200" dirty="0">
                          <a:solidFill>
                            <a:schemeClr val="tx1"/>
                          </a:solidFill>
                          <a:effectLst/>
                        </a:rPr>
                        <a:t>1937</a:t>
                      </a:r>
                      <a:endParaRPr lang="en-GB" sz="1200" dirty="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Of Mice and Men is published.  Steinbeck finished writing it in 1936, just before the lettuce strike.  Set near Soledad in the Salinas Valley where Steinbeck was born.</a:t>
                      </a:r>
                      <a:endParaRPr lang="en-GB" sz="1200" dirty="0">
                        <a:solidFill>
                          <a:schemeClr val="tx1"/>
                        </a:solidFill>
                        <a:effectLst/>
                        <a:latin typeface="Calibri"/>
                        <a:ea typeface="Times New Roman"/>
                        <a:cs typeface="Times New Roman"/>
                      </a:endParaRPr>
                    </a:p>
                  </a:txBody>
                  <a:tcPr marL="20165" marR="20165" marT="0" marB="0" anchor="ctr"/>
                </a:tc>
              </a:tr>
              <a:tr h="448115">
                <a:tc>
                  <a:txBody>
                    <a:bodyPr/>
                    <a:lstStyle/>
                    <a:p>
                      <a:pPr>
                        <a:lnSpc>
                          <a:spcPct val="150000"/>
                        </a:lnSpc>
                        <a:spcBef>
                          <a:spcPts val="600"/>
                        </a:spcBef>
                        <a:spcAft>
                          <a:spcPts val="600"/>
                        </a:spcAft>
                      </a:pPr>
                      <a:r>
                        <a:rPr lang="en-US" sz="1200">
                          <a:solidFill>
                            <a:schemeClr val="tx1"/>
                          </a:solidFill>
                          <a:effectLst/>
                        </a:rPr>
                        <a:t>1939</a:t>
                      </a:r>
                      <a:endParaRPr lang="en-GB" sz="1200">
                        <a:solidFill>
                          <a:schemeClr val="tx1"/>
                        </a:solidFill>
                        <a:effectLst/>
                        <a:latin typeface="Calibri"/>
                        <a:ea typeface="Calibri"/>
                        <a:cs typeface="Times New Roman"/>
                      </a:endParaRPr>
                    </a:p>
                  </a:txBody>
                  <a:tcPr marL="20165" marR="20165" marT="0" marB="0" anchor="ctr"/>
                </a:tc>
                <a:tc>
                  <a:txBody>
                    <a:bodyPr/>
                    <a:lstStyle/>
                    <a:p>
                      <a:pPr marL="342900" lvl="0" indent="-342900">
                        <a:lnSpc>
                          <a:spcPct val="150000"/>
                        </a:lnSpc>
                        <a:spcBef>
                          <a:spcPts val="600"/>
                        </a:spcBef>
                        <a:spcAft>
                          <a:spcPts val="600"/>
                        </a:spcAft>
                        <a:buFont typeface="Wingdings"/>
                        <a:buChar char=""/>
                      </a:pPr>
                      <a:r>
                        <a:rPr lang="en-US" sz="1200" dirty="0">
                          <a:solidFill>
                            <a:schemeClr val="tx1"/>
                          </a:solidFill>
                          <a:effectLst/>
                        </a:rPr>
                        <a:t>Steinbeck publishes The Grapes of Wrath.  In this book he deals with migrants from the Dust Bowl who go to work in the vineyards of California.  He also describes ‘</a:t>
                      </a:r>
                      <a:r>
                        <a:rPr lang="en-US" sz="1200" dirty="0" err="1">
                          <a:solidFill>
                            <a:schemeClr val="tx1"/>
                          </a:solidFill>
                          <a:effectLst/>
                        </a:rPr>
                        <a:t>Hoovervilles</a:t>
                      </a:r>
                      <a:r>
                        <a:rPr lang="en-US" sz="1200" dirty="0" smtClean="0">
                          <a:solidFill>
                            <a:schemeClr val="tx1"/>
                          </a:solidFill>
                          <a:effectLst/>
                        </a:rPr>
                        <a:t>’.</a:t>
                      </a:r>
                      <a:endParaRPr lang="en-GB" sz="1200" dirty="0">
                        <a:solidFill>
                          <a:schemeClr val="tx1"/>
                        </a:solidFill>
                        <a:effectLst/>
                      </a:endParaRPr>
                    </a:p>
                  </a:txBody>
                  <a:tcPr marL="20165" marR="20165" marT="0" marB="0" anchor="ctr"/>
                </a:tc>
              </a:tr>
            </a:tbl>
          </a:graphicData>
        </a:graphic>
      </p:graphicFrame>
    </p:spTree>
    <p:extLst>
      <p:ext uri="{BB962C8B-B14F-4D97-AF65-F5344CB8AC3E}">
        <p14:creationId xmlns:p14="http://schemas.microsoft.com/office/powerpoint/2010/main" val="15804383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4.bp.blogspot.com/_Q-VuyJsLVSk/TLaCHYsiLuI/AAAAAAAABQw/1DdMUEHk6JQ/s1600/dust+bowl+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5809667"/>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8155002" y="5654211"/>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260648"/>
            <a:ext cx="8640960" cy="648072"/>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Timeline</a:t>
            </a:r>
            <a:endParaRPr lang="en-GB" sz="4800" u="sng" dirty="0">
              <a:ln>
                <a:solidFill>
                  <a:schemeClr val="tx1"/>
                </a:solidFill>
              </a:ln>
              <a:solidFill>
                <a:schemeClr val="tx1"/>
              </a:solidFill>
            </a:endParaRPr>
          </a:p>
        </p:txBody>
      </p:sp>
      <p:cxnSp>
        <p:nvCxnSpPr>
          <p:cNvPr id="6" name="Straight Arrow Connector 5"/>
          <p:cNvCxnSpPr/>
          <p:nvPr/>
        </p:nvCxnSpPr>
        <p:spPr>
          <a:xfrm>
            <a:off x="1259632" y="1412776"/>
            <a:ext cx="0" cy="3600400"/>
          </a:xfrm>
          <a:prstGeom prst="straightConnector1">
            <a:avLst/>
          </a:prstGeom>
          <a:ln w="5715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53365" y="1412776"/>
            <a:ext cx="1006267" cy="369332"/>
          </a:xfrm>
          <a:prstGeom prst="rect">
            <a:avLst/>
          </a:prstGeom>
          <a:noFill/>
        </p:spPr>
        <p:txBody>
          <a:bodyPr wrap="square" rtlCol="0">
            <a:spAutoFit/>
          </a:bodyPr>
          <a:lstStyle/>
          <a:p>
            <a:r>
              <a:rPr lang="en-GB" dirty="0" smtClean="0"/>
              <a:t>1900</a:t>
            </a:r>
            <a:endParaRPr lang="en-GB" dirty="0"/>
          </a:p>
        </p:txBody>
      </p:sp>
      <p:sp>
        <p:nvSpPr>
          <p:cNvPr id="12" name="TextBox 11"/>
          <p:cNvSpPr txBox="1"/>
          <p:nvPr/>
        </p:nvSpPr>
        <p:spPr>
          <a:xfrm>
            <a:off x="253365" y="2204864"/>
            <a:ext cx="1006267" cy="369332"/>
          </a:xfrm>
          <a:prstGeom prst="rect">
            <a:avLst/>
          </a:prstGeom>
          <a:noFill/>
        </p:spPr>
        <p:txBody>
          <a:bodyPr wrap="square" rtlCol="0">
            <a:spAutoFit/>
          </a:bodyPr>
          <a:lstStyle/>
          <a:p>
            <a:r>
              <a:rPr lang="en-GB" dirty="0" smtClean="0"/>
              <a:t>1910</a:t>
            </a:r>
            <a:endParaRPr lang="en-GB" dirty="0"/>
          </a:p>
        </p:txBody>
      </p:sp>
      <p:sp>
        <p:nvSpPr>
          <p:cNvPr id="13" name="TextBox 12"/>
          <p:cNvSpPr txBox="1"/>
          <p:nvPr/>
        </p:nvSpPr>
        <p:spPr>
          <a:xfrm>
            <a:off x="253364" y="2848963"/>
            <a:ext cx="1006267" cy="369332"/>
          </a:xfrm>
          <a:prstGeom prst="rect">
            <a:avLst/>
          </a:prstGeom>
          <a:noFill/>
        </p:spPr>
        <p:txBody>
          <a:bodyPr wrap="square" rtlCol="0">
            <a:spAutoFit/>
          </a:bodyPr>
          <a:lstStyle/>
          <a:p>
            <a:r>
              <a:rPr lang="en-GB" dirty="0" smtClean="0"/>
              <a:t>1920</a:t>
            </a:r>
            <a:endParaRPr lang="en-GB" dirty="0"/>
          </a:p>
        </p:txBody>
      </p:sp>
      <p:sp>
        <p:nvSpPr>
          <p:cNvPr id="14" name="TextBox 13"/>
          <p:cNvSpPr txBox="1"/>
          <p:nvPr/>
        </p:nvSpPr>
        <p:spPr>
          <a:xfrm>
            <a:off x="265895" y="3651671"/>
            <a:ext cx="1006267" cy="369332"/>
          </a:xfrm>
          <a:prstGeom prst="rect">
            <a:avLst/>
          </a:prstGeom>
          <a:noFill/>
        </p:spPr>
        <p:txBody>
          <a:bodyPr wrap="square" rtlCol="0">
            <a:spAutoFit/>
          </a:bodyPr>
          <a:lstStyle/>
          <a:p>
            <a:r>
              <a:rPr lang="en-GB" dirty="0" smtClean="0"/>
              <a:t>1930</a:t>
            </a:r>
            <a:endParaRPr lang="en-GB" dirty="0"/>
          </a:p>
        </p:txBody>
      </p:sp>
      <p:sp>
        <p:nvSpPr>
          <p:cNvPr id="15" name="TextBox 14"/>
          <p:cNvSpPr txBox="1"/>
          <p:nvPr/>
        </p:nvSpPr>
        <p:spPr>
          <a:xfrm>
            <a:off x="335494" y="4365104"/>
            <a:ext cx="1006267" cy="369332"/>
          </a:xfrm>
          <a:prstGeom prst="rect">
            <a:avLst/>
          </a:prstGeom>
          <a:noFill/>
        </p:spPr>
        <p:txBody>
          <a:bodyPr wrap="square" rtlCol="0">
            <a:spAutoFit/>
          </a:bodyPr>
          <a:lstStyle/>
          <a:p>
            <a:r>
              <a:rPr lang="en-GB" dirty="0" smtClean="0"/>
              <a:t>1940</a:t>
            </a:r>
            <a:endParaRPr lang="en-GB" dirty="0"/>
          </a:p>
        </p:txBody>
      </p:sp>
      <p:sp>
        <p:nvSpPr>
          <p:cNvPr id="10" name="TextBox 9"/>
          <p:cNvSpPr txBox="1"/>
          <p:nvPr/>
        </p:nvSpPr>
        <p:spPr>
          <a:xfrm>
            <a:off x="1907704" y="1196752"/>
            <a:ext cx="6840760" cy="584775"/>
          </a:xfrm>
          <a:prstGeom prst="rect">
            <a:avLst/>
          </a:prstGeom>
          <a:noFill/>
        </p:spPr>
        <p:txBody>
          <a:bodyPr wrap="square" rtlCol="0">
            <a:spAutoFit/>
          </a:bodyPr>
          <a:lstStyle/>
          <a:p>
            <a:r>
              <a:rPr lang="en-GB" sz="3200" dirty="0" smtClean="0"/>
              <a:t>Plot these events on your own timeline:</a:t>
            </a:r>
            <a:endParaRPr lang="en-GB" sz="3200" dirty="0"/>
          </a:p>
        </p:txBody>
      </p:sp>
      <p:sp>
        <p:nvSpPr>
          <p:cNvPr id="11" name="Rectangle 10"/>
          <p:cNvSpPr/>
          <p:nvPr/>
        </p:nvSpPr>
        <p:spPr>
          <a:xfrm>
            <a:off x="6012160" y="4161464"/>
            <a:ext cx="2448272" cy="143086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February 27</a:t>
            </a:r>
            <a:r>
              <a:rPr lang="en-GB" baseline="30000" dirty="0" smtClean="0">
                <a:solidFill>
                  <a:schemeClr val="tx1"/>
                </a:solidFill>
              </a:rPr>
              <a:t>th</a:t>
            </a:r>
            <a:r>
              <a:rPr lang="en-GB" dirty="0" smtClean="0">
                <a:solidFill>
                  <a:schemeClr val="tx1"/>
                </a:solidFill>
              </a:rPr>
              <a:t> 1902 – John Steinbeck was born.</a:t>
            </a:r>
            <a:endParaRPr lang="en-GB" dirty="0">
              <a:solidFill>
                <a:schemeClr val="tx1"/>
              </a:solidFill>
            </a:endParaRPr>
          </a:p>
        </p:txBody>
      </p:sp>
      <p:sp>
        <p:nvSpPr>
          <p:cNvPr id="18" name="Rectangle 17"/>
          <p:cNvSpPr/>
          <p:nvPr/>
        </p:nvSpPr>
        <p:spPr>
          <a:xfrm>
            <a:off x="6300192" y="1997934"/>
            <a:ext cx="2448272" cy="57626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The Roaring Twenties</a:t>
            </a:r>
            <a:endParaRPr lang="en-GB" dirty="0">
              <a:solidFill>
                <a:schemeClr val="tx1"/>
              </a:solidFill>
            </a:endParaRPr>
          </a:p>
        </p:txBody>
      </p:sp>
      <p:sp>
        <p:nvSpPr>
          <p:cNvPr id="19" name="Rectangle 18"/>
          <p:cNvSpPr/>
          <p:nvPr/>
        </p:nvSpPr>
        <p:spPr>
          <a:xfrm>
            <a:off x="2411760" y="1954182"/>
            <a:ext cx="2448272" cy="1079447"/>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29</a:t>
            </a:r>
            <a:r>
              <a:rPr lang="en-GB" baseline="30000" dirty="0" smtClean="0">
                <a:solidFill>
                  <a:schemeClr val="tx1"/>
                </a:solidFill>
              </a:rPr>
              <a:t>th</a:t>
            </a:r>
            <a:r>
              <a:rPr lang="en-GB" dirty="0" smtClean="0">
                <a:solidFill>
                  <a:schemeClr val="tx1"/>
                </a:solidFill>
              </a:rPr>
              <a:t> October 1929 – The Wall Street Crash</a:t>
            </a:r>
            <a:endParaRPr lang="en-GB" dirty="0">
              <a:solidFill>
                <a:schemeClr val="tx1"/>
              </a:solidFill>
            </a:endParaRPr>
          </a:p>
        </p:txBody>
      </p:sp>
      <p:sp>
        <p:nvSpPr>
          <p:cNvPr id="20" name="Rectangle 19"/>
          <p:cNvSpPr/>
          <p:nvPr/>
        </p:nvSpPr>
        <p:spPr>
          <a:xfrm>
            <a:off x="2267744" y="4549770"/>
            <a:ext cx="2448272" cy="104256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1930s: The Great Depression</a:t>
            </a:r>
            <a:endParaRPr lang="en-GB" dirty="0">
              <a:solidFill>
                <a:schemeClr val="tx1"/>
              </a:solidFill>
            </a:endParaRPr>
          </a:p>
        </p:txBody>
      </p:sp>
      <p:sp>
        <p:nvSpPr>
          <p:cNvPr id="21" name="Rectangle 20"/>
          <p:cNvSpPr/>
          <p:nvPr/>
        </p:nvSpPr>
        <p:spPr>
          <a:xfrm>
            <a:off x="5623286" y="2848963"/>
            <a:ext cx="1575395" cy="1066855"/>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1932: 2 million unemployed</a:t>
            </a:r>
            <a:endParaRPr lang="en-GB" dirty="0">
              <a:solidFill>
                <a:schemeClr val="tx1"/>
              </a:solidFill>
            </a:endParaRPr>
          </a:p>
        </p:txBody>
      </p:sp>
      <p:sp>
        <p:nvSpPr>
          <p:cNvPr id="22" name="Rectangle 21"/>
          <p:cNvSpPr/>
          <p:nvPr/>
        </p:nvSpPr>
        <p:spPr>
          <a:xfrm>
            <a:off x="1751662" y="3357087"/>
            <a:ext cx="2448272" cy="1075096"/>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chemeClr val="tx1"/>
                </a:solidFill>
              </a:rPr>
              <a:t>1937: </a:t>
            </a:r>
            <a:r>
              <a:rPr lang="en-GB" i="1" dirty="0" smtClean="0">
                <a:solidFill>
                  <a:schemeClr val="tx1"/>
                </a:solidFill>
              </a:rPr>
              <a:t>Of Mice and Men</a:t>
            </a:r>
            <a:r>
              <a:rPr lang="en-GB" dirty="0" smtClean="0">
                <a:solidFill>
                  <a:schemeClr val="tx1"/>
                </a:solidFill>
              </a:rPr>
              <a:t> is published.</a:t>
            </a:r>
            <a:endParaRPr lang="en-GB" dirty="0">
              <a:solidFill>
                <a:schemeClr val="tx1"/>
              </a:solidFill>
            </a:endParaRPr>
          </a:p>
        </p:txBody>
      </p:sp>
    </p:spTree>
    <p:extLst>
      <p:ext uri="{BB962C8B-B14F-4D97-AF65-F5344CB8AC3E}">
        <p14:creationId xmlns:p14="http://schemas.microsoft.com/office/powerpoint/2010/main" val="248092925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4" descr="http://4.bp.blogspot.com/_Q-VuyJsLVSk/TLaCHYsiLuI/AAAAAAAABQw/1DdMUEHk6JQ/s1600/dust+bowl+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solidFill>
            <a:schemeClr val="accent6">
              <a:lumMod val="40000"/>
              <a:lumOff val="60000"/>
            </a:schemeClr>
          </a:solidFill>
        </p:spPr>
      </p:pic>
      <p:sp>
        <p:nvSpPr>
          <p:cNvPr id="5" name="TextBox 4"/>
          <p:cNvSpPr txBox="1"/>
          <p:nvPr/>
        </p:nvSpPr>
        <p:spPr>
          <a:xfrm>
            <a:off x="253365" y="5809667"/>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8155002" y="5654211"/>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260648"/>
            <a:ext cx="8640960" cy="64807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Judging a book by its cover</a:t>
            </a:r>
            <a:endParaRPr lang="en-GB" sz="4800" u="sng" dirty="0">
              <a:ln>
                <a:solidFill>
                  <a:schemeClr val="tx1"/>
                </a:solidFill>
              </a:ln>
              <a:solidFill>
                <a:schemeClr val="tx1"/>
              </a:solidFill>
            </a:endParaRPr>
          </a:p>
        </p:txBody>
      </p:sp>
      <p:pic>
        <p:nvPicPr>
          <p:cNvPr id="1843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61875" y="2831457"/>
            <a:ext cx="1686932" cy="2624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8"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5029" y="2892499"/>
            <a:ext cx="1622673" cy="256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4" name="Picture 2" descr="ofmiceandmen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5965" y="2802289"/>
            <a:ext cx="1564107" cy="2234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691680" y="3212976"/>
            <a:ext cx="1786843" cy="224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251520" y="1044057"/>
            <a:ext cx="8626585" cy="1631216"/>
          </a:xfrm>
          <a:prstGeom prst="rect">
            <a:avLst/>
          </a:prstGeom>
          <a:solidFill>
            <a:schemeClr val="bg1"/>
          </a:solidFill>
          <a:ln>
            <a:solidFill>
              <a:schemeClr val="tx1"/>
            </a:solidFill>
          </a:ln>
        </p:spPr>
        <p:txBody>
          <a:bodyPr wrap="square" rtlCol="0">
            <a:spAutoFit/>
          </a:bodyPr>
          <a:lstStyle/>
          <a:p>
            <a:r>
              <a:rPr lang="en-GB" sz="2000" b="1" dirty="0" smtClean="0"/>
              <a:t>Look at these front covers.</a:t>
            </a:r>
          </a:p>
          <a:p>
            <a:pPr marL="514350" indent="-514350">
              <a:buAutoNum type="arabicPeriod"/>
            </a:pPr>
            <a:r>
              <a:rPr lang="en-GB" sz="2000" b="1" dirty="0" smtClean="0">
                <a:solidFill>
                  <a:srgbClr val="FF0000"/>
                </a:solidFill>
              </a:rPr>
              <a:t>Write a list or words that you would associate with the images displayed on the front covers</a:t>
            </a:r>
            <a:r>
              <a:rPr lang="en-GB" sz="2000" b="1" dirty="0">
                <a:solidFill>
                  <a:srgbClr val="FF0000"/>
                </a:solidFill>
              </a:rPr>
              <a:t>.</a:t>
            </a:r>
            <a:endParaRPr lang="en-GB" sz="2000" b="1" dirty="0" smtClean="0">
              <a:solidFill>
                <a:srgbClr val="FF0000"/>
              </a:solidFill>
            </a:endParaRPr>
          </a:p>
          <a:p>
            <a:pPr marL="514350" indent="-514350">
              <a:buAutoNum type="arabicPeriod"/>
            </a:pPr>
            <a:r>
              <a:rPr lang="en-GB" sz="2000" b="1" dirty="0" smtClean="0">
                <a:solidFill>
                  <a:srgbClr val="FFC000"/>
                </a:solidFill>
              </a:rPr>
              <a:t>Make a prediction about what the novel will be about.</a:t>
            </a:r>
          </a:p>
          <a:p>
            <a:pPr marL="514350" indent="-514350">
              <a:buAutoNum type="arabicPeriod"/>
            </a:pPr>
            <a:r>
              <a:rPr lang="en-GB" sz="2000" b="1" dirty="0" smtClean="0">
                <a:solidFill>
                  <a:srgbClr val="00B050"/>
                </a:solidFill>
              </a:rPr>
              <a:t>Justify your decision with examples from the front covers.</a:t>
            </a:r>
            <a:endParaRPr lang="en-GB" sz="2000" dirty="0">
              <a:solidFill>
                <a:srgbClr val="00B050"/>
              </a:solidFill>
            </a:endParaRPr>
          </a:p>
        </p:txBody>
      </p:sp>
      <p:pic>
        <p:nvPicPr>
          <p:cNvPr id="18436"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508104" y="2959367"/>
            <a:ext cx="1484649" cy="23160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202858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1028" name="Picture 4" descr="http://4.bp.blogspot.com/_Q-VuyJsLVSk/TLaCHYsiLuI/AAAAAAAABQw/1DdMUEHk6JQ/s1600/dust+bowl+2.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Author</a:t>
            </a:r>
            <a:endParaRPr lang="en-GB" sz="4800" u="sng" dirty="0">
              <a:ln>
                <a:solidFill>
                  <a:schemeClr val="tx1"/>
                </a:solidFill>
              </a:ln>
              <a:solidFill>
                <a:schemeClr val="tx1"/>
              </a:solidFill>
            </a:endParaRPr>
          </a:p>
        </p:txBody>
      </p:sp>
      <p:sp>
        <p:nvSpPr>
          <p:cNvPr id="5" name="TextBox 4"/>
          <p:cNvSpPr txBox="1"/>
          <p:nvPr/>
        </p:nvSpPr>
        <p:spPr>
          <a:xfrm>
            <a:off x="251520" y="5733256"/>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3481" y="5624702"/>
            <a:ext cx="908186" cy="11419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John_Steinbeck_1962"/>
          <p:cNvPicPr/>
          <p:nvPr/>
        </p:nvPicPr>
        <p:blipFill>
          <a:blip r:embed="rId4" cstate="print"/>
          <a:srcRect/>
          <a:stretch>
            <a:fillRect/>
          </a:stretch>
        </p:blipFill>
        <p:spPr bwMode="auto">
          <a:xfrm>
            <a:off x="3298583" y="1772816"/>
            <a:ext cx="2546833" cy="3559643"/>
          </a:xfrm>
          <a:prstGeom prst="rect">
            <a:avLst/>
          </a:prstGeom>
          <a:noFill/>
          <a:ln w="9525">
            <a:noFill/>
            <a:miter lim="800000"/>
            <a:headEnd/>
            <a:tailEnd/>
          </a:ln>
        </p:spPr>
      </p:pic>
      <p:sp>
        <p:nvSpPr>
          <p:cNvPr id="10" name="TextBox 9"/>
          <p:cNvSpPr txBox="1"/>
          <p:nvPr/>
        </p:nvSpPr>
        <p:spPr>
          <a:xfrm>
            <a:off x="499859" y="1887508"/>
            <a:ext cx="2448272" cy="3046988"/>
          </a:xfrm>
          <a:prstGeom prst="rect">
            <a:avLst/>
          </a:prstGeom>
          <a:noFill/>
        </p:spPr>
        <p:txBody>
          <a:bodyPr wrap="square" rtlCol="0">
            <a:spAutoFit/>
          </a:bodyPr>
          <a:lstStyle/>
          <a:p>
            <a:r>
              <a:rPr lang="en-GB" sz="2400" b="1" dirty="0" smtClean="0">
                <a:solidFill>
                  <a:srgbClr val="002060"/>
                </a:solidFill>
              </a:rPr>
              <a:t>I will read information about </a:t>
            </a:r>
            <a:r>
              <a:rPr lang="en-GB" sz="2400" b="1" dirty="0" smtClean="0">
                <a:solidFill>
                  <a:srgbClr val="002060"/>
                </a:solidFill>
              </a:rPr>
              <a:t>the context surrounding the novel</a:t>
            </a:r>
            <a:r>
              <a:rPr lang="en-GB" sz="2400" b="1" dirty="0" smtClean="0">
                <a:solidFill>
                  <a:srgbClr val="002060"/>
                </a:solidFill>
              </a:rPr>
              <a:t>– </a:t>
            </a:r>
            <a:r>
              <a:rPr lang="en-GB" sz="2400" b="1" dirty="0" smtClean="0">
                <a:solidFill>
                  <a:srgbClr val="002060"/>
                </a:solidFill>
              </a:rPr>
              <a:t>note down as much information as </a:t>
            </a:r>
            <a:r>
              <a:rPr lang="en-GB" sz="2400" b="1" dirty="0" smtClean="0">
                <a:solidFill>
                  <a:srgbClr val="002060"/>
                </a:solidFill>
              </a:rPr>
              <a:t>possible.</a:t>
            </a:r>
            <a:endParaRPr lang="en-GB" sz="2400" b="1" dirty="0" smtClean="0">
              <a:solidFill>
                <a:srgbClr val="002060"/>
              </a:solidFill>
            </a:endParaRPr>
          </a:p>
        </p:txBody>
      </p:sp>
    </p:spTree>
    <p:extLst>
      <p:ext uri="{BB962C8B-B14F-4D97-AF65-F5344CB8AC3E}">
        <p14:creationId xmlns:p14="http://schemas.microsoft.com/office/powerpoint/2010/main" val="383476756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GB"/>
          </a:p>
        </p:txBody>
      </p:sp>
      <p:sp>
        <p:nvSpPr>
          <p:cNvPr id="3" name="Subtitle 2"/>
          <p:cNvSpPr>
            <a:spLocks noGrp="1"/>
          </p:cNvSpPr>
          <p:nvPr>
            <p:ph type="subTitle" idx="1"/>
          </p:nvPr>
        </p:nvSpPr>
        <p:spPr/>
        <p:txBody>
          <a:bodyPr/>
          <a:lstStyle/>
          <a:p>
            <a:endParaRPr lang="en-GB"/>
          </a:p>
        </p:txBody>
      </p:sp>
      <p:pic>
        <p:nvPicPr>
          <p:cNvPr id="1028" name="Picture 4" descr="http://4.bp.blogspot.com/_Q-VuyJsLVSk/TLaCHYsiLuI/AAAAAAAABQw/1DdMUEHk6JQ/s1600/dust+bowl+2.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
            <a:ext cx="9144000" cy="685800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Author</a:t>
            </a:r>
            <a:endParaRPr lang="en-GB" sz="4800" u="sng" dirty="0">
              <a:ln>
                <a:solidFill>
                  <a:schemeClr val="tx1"/>
                </a:solidFill>
              </a:ln>
              <a:solidFill>
                <a:schemeClr val="tx1"/>
              </a:solidFill>
            </a:endParaRPr>
          </a:p>
        </p:txBody>
      </p:sp>
      <p:sp>
        <p:nvSpPr>
          <p:cNvPr id="5" name="TextBox 4"/>
          <p:cNvSpPr txBox="1"/>
          <p:nvPr/>
        </p:nvSpPr>
        <p:spPr>
          <a:xfrm>
            <a:off x="251520" y="5733256"/>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3481" y="5624702"/>
            <a:ext cx="908186" cy="114191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John_Steinbeck_1962"/>
          <p:cNvPicPr/>
          <p:nvPr/>
        </p:nvPicPr>
        <p:blipFill>
          <a:blip r:embed="rId4" cstate="print"/>
          <a:srcRect/>
          <a:stretch>
            <a:fillRect/>
          </a:stretch>
        </p:blipFill>
        <p:spPr bwMode="auto">
          <a:xfrm>
            <a:off x="7492006" y="211070"/>
            <a:ext cx="1400474" cy="1777770"/>
          </a:xfrm>
          <a:prstGeom prst="rect">
            <a:avLst/>
          </a:prstGeom>
          <a:noFill/>
          <a:ln w="9525">
            <a:noFill/>
            <a:miter lim="800000"/>
            <a:headEnd/>
            <a:tailEnd/>
          </a:ln>
        </p:spPr>
      </p:pic>
      <p:sp>
        <p:nvSpPr>
          <p:cNvPr id="10" name="TextBox 9"/>
          <p:cNvSpPr txBox="1"/>
          <p:nvPr/>
        </p:nvSpPr>
        <p:spPr>
          <a:xfrm>
            <a:off x="268658" y="1268760"/>
            <a:ext cx="8248606" cy="4031873"/>
          </a:xfrm>
          <a:prstGeom prst="rect">
            <a:avLst/>
          </a:prstGeom>
          <a:noFill/>
        </p:spPr>
        <p:txBody>
          <a:bodyPr wrap="square" rtlCol="0">
            <a:spAutoFit/>
          </a:bodyPr>
          <a:lstStyle/>
          <a:p>
            <a:r>
              <a:rPr lang="en-GB" sz="1600" b="1" dirty="0"/>
              <a:t>John Steinbeck biography</a:t>
            </a:r>
            <a:endParaRPr lang="en-GB" sz="1600" dirty="0"/>
          </a:p>
          <a:p>
            <a:pPr marL="285750" lvl="0" indent="-285750">
              <a:buFont typeface="Arial" pitchFamily="34" charset="0"/>
              <a:buChar char="•"/>
            </a:pPr>
            <a:r>
              <a:rPr lang="en-GB" sz="1600" dirty="0"/>
              <a:t>He wrote the book ‘ Of Mice and Men’ in 1936</a:t>
            </a:r>
          </a:p>
          <a:p>
            <a:pPr marL="285750" lvl="0" indent="-285750">
              <a:buFont typeface="Arial" pitchFamily="34" charset="0"/>
              <a:buChar char="•"/>
            </a:pPr>
            <a:r>
              <a:rPr lang="en-GB" sz="1600" dirty="0"/>
              <a:t>He came from Salinas, California</a:t>
            </a:r>
          </a:p>
          <a:p>
            <a:pPr marL="285750" lvl="0" indent="-285750">
              <a:buFont typeface="Arial" pitchFamily="34" charset="0"/>
              <a:buChar char="•"/>
            </a:pPr>
            <a:r>
              <a:rPr lang="en-GB" sz="1600" dirty="0"/>
              <a:t>Like ‘Of Mice and Men’ many of his books deal with the lives and problems of working people.</a:t>
            </a:r>
          </a:p>
          <a:p>
            <a:pPr marL="285750" lvl="0" indent="-285750">
              <a:buFont typeface="Arial" pitchFamily="34" charset="0"/>
              <a:buChar char="•"/>
            </a:pPr>
            <a:r>
              <a:rPr lang="en-GB" sz="1600" dirty="0"/>
              <a:t>Many of his characters in his books are immigrants who went to California looking for work or a better life.</a:t>
            </a:r>
          </a:p>
          <a:p>
            <a:pPr marL="285750" lvl="0" indent="-285750">
              <a:buFont typeface="Arial" pitchFamily="34" charset="0"/>
              <a:buChar char="•"/>
            </a:pPr>
            <a:r>
              <a:rPr lang="en-GB" sz="1600" dirty="0"/>
              <a:t>Steinbeck worked on a ranch when he was 19, and used his experiences in ‘Of Mice and Men’.</a:t>
            </a:r>
          </a:p>
          <a:p>
            <a:pPr marL="285750" lvl="0" indent="-285750">
              <a:buFont typeface="Arial" pitchFamily="34" charset="0"/>
              <a:buChar char="•"/>
            </a:pPr>
            <a:r>
              <a:rPr lang="en-GB" sz="1600" dirty="0"/>
              <a:t>The living conditions for the farm workers were very poor.</a:t>
            </a:r>
          </a:p>
          <a:p>
            <a:pPr marL="285750" lvl="0" indent="-285750">
              <a:buFont typeface="Arial" pitchFamily="34" charset="0"/>
              <a:buChar char="•"/>
            </a:pPr>
            <a:r>
              <a:rPr lang="en-GB" sz="1600" dirty="0"/>
              <a:t>Often men travelled alone but sometimes whole families had to move and all live in their car. </a:t>
            </a:r>
          </a:p>
          <a:p>
            <a:pPr marL="285750" lvl="0" indent="-285750">
              <a:buFont typeface="Arial" pitchFamily="34" charset="0"/>
              <a:buChar char="•"/>
            </a:pPr>
            <a:r>
              <a:rPr lang="en-GB" sz="1600" dirty="0"/>
              <a:t>Steinbeck's novels can all be classified as </a:t>
            </a:r>
            <a:r>
              <a:rPr lang="en-GB" sz="1600" b="1" dirty="0"/>
              <a:t>social novels dealing with the economic problems of rural labour</a:t>
            </a:r>
            <a:r>
              <a:rPr lang="en-GB" sz="1600" dirty="0"/>
              <a:t>. They tend to focus on trials and tribulations people experience and often make the reader root for the underdog.</a:t>
            </a:r>
          </a:p>
          <a:p>
            <a:pPr marL="285750" lvl="0" indent="-285750">
              <a:buFont typeface="Arial" pitchFamily="34" charset="0"/>
              <a:buChar char="•"/>
            </a:pPr>
            <a:r>
              <a:rPr lang="en-GB" sz="1600" dirty="0"/>
              <a:t>In 1962, Steinbeck won the Nobel Prize for literature for his “realistic and imaginative writing, combining as it does sympathetic </a:t>
            </a:r>
            <a:r>
              <a:rPr lang="en-GB" sz="1600" dirty="0" err="1"/>
              <a:t>humor</a:t>
            </a:r>
            <a:r>
              <a:rPr lang="en-GB" sz="1600" dirty="0"/>
              <a:t> and keen social perception.” Both </a:t>
            </a:r>
            <a:r>
              <a:rPr lang="en-GB" sz="1600" i="1" dirty="0"/>
              <a:t>The Grapes of Wrath</a:t>
            </a:r>
            <a:r>
              <a:rPr lang="en-GB" sz="1600" dirty="0"/>
              <a:t> and </a:t>
            </a:r>
            <a:r>
              <a:rPr lang="en-GB" sz="1600" i="1" dirty="0"/>
              <a:t>Of Mice and Men</a:t>
            </a:r>
            <a:r>
              <a:rPr lang="en-GB" sz="1600" dirty="0"/>
              <a:t> won Pulitzer Prizes.  They both focused on the plights of poor migrant workers searching for hope and the American Dream.</a:t>
            </a:r>
          </a:p>
        </p:txBody>
      </p:sp>
    </p:spTree>
    <p:extLst>
      <p:ext uri="{BB962C8B-B14F-4D97-AF65-F5344CB8AC3E}">
        <p14:creationId xmlns:p14="http://schemas.microsoft.com/office/powerpoint/2010/main" val="25675074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The American Dream</a:t>
            </a:r>
            <a:endParaRPr lang="en-GB" sz="4800" u="sng" dirty="0">
              <a:ln>
                <a:solidFill>
                  <a:schemeClr val="tx1"/>
                </a:solidFill>
              </a:ln>
              <a:solidFill>
                <a:schemeClr val="tx1"/>
              </a:solidFill>
            </a:endParaRPr>
          </a:p>
        </p:txBody>
      </p:sp>
      <p:sp>
        <p:nvSpPr>
          <p:cNvPr id="5" name="TextBox 4"/>
          <p:cNvSpPr txBox="1"/>
          <p:nvPr/>
        </p:nvSpPr>
        <p:spPr>
          <a:xfrm>
            <a:off x="251520" y="5733256"/>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3481" y="5399364"/>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251520" y="1055052"/>
            <a:ext cx="6048672" cy="4678204"/>
          </a:xfrm>
          <a:prstGeom prst="rect">
            <a:avLst/>
          </a:prstGeom>
        </p:spPr>
        <p:txBody>
          <a:bodyPr wrap="square">
            <a:spAutoFit/>
          </a:bodyPr>
          <a:lstStyle/>
          <a:p>
            <a:pPr marL="285750" indent="-285750">
              <a:buFont typeface="Arial" pitchFamily="34" charset="0"/>
              <a:buChar char="•"/>
            </a:pPr>
            <a:r>
              <a:rPr lang="en-GB" sz="2000" dirty="0" smtClean="0">
                <a:solidFill>
                  <a:srgbClr val="002060"/>
                </a:solidFill>
              </a:rPr>
              <a:t>The American Dream is a national ethos of the United States in which </a:t>
            </a:r>
            <a:r>
              <a:rPr lang="en-GB" sz="2000" b="1" dirty="0" smtClean="0">
                <a:solidFill>
                  <a:srgbClr val="002060"/>
                </a:solidFill>
              </a:rPr>
              <a:t>freedom</a:t>
            </a:r>
            <a:r>
              <a:rPr lang="en-GB" sz="2000" dirty="0" smtClean="0">
                <a:solidFill>
                  <a:srgbClr val="002060"/>
                </a:solidFill>
              </a:rPr>
              <a:t> includes a promise of the possibility of prosperity and success. </a:t>
            </a:r>
          </a:p>
          <a:p>
            <a:pPr marL="285750" indent="-285750">
              <a:buFont typeface="Arial" pitchFamily="34" charset="0"/>
              <a:buChar char="•"/>
            </a:pPr>
            <a:r>
              <a:rPr lang="en-GB" sz="2000" dirty="0" smtClean="0">
                <a:solidFill>
                  <a:srgbClr val="002060"/>
                </a:solidFill>
              </a:rPr>
              <a:t>In the definition of the American Dream by James </a:t>
            </a:r>
            <a:r>
              <a:rPr lang="en-GB" sz="2000" dirty="0" err="1" smtClean="0">
                <a:solidFill>
                  <a:srgbClr val="002060"/>
                </a:solidFill>
              </a:rPr>
              <a:t>Truslow</a:t>
            </a:r>
            <a:r>
              <a:rPr lang="en-GB" sz="2000" dirty="0" smtClean="0">
                <a:solidFill>
                  <a:srgbClr val="002060"/>
                </a:solidFill>
              </a:rPr>
              <a:t> Adams in 1931, "life should be better and richer and fuller for everyone, with opportunity for each according to ability or achievement" regardless of social class or circumstances of birth.</a:t>
            </a:r>
            <a:endParaRPr lang="en-GB" sz="2000" baseline="30000" dirty="0">
              <a:solidFill>
                <a:srgbClr val="002060"/>
              </a:solidFill>
            </a:endParaRPr>
          </a:p>
          <a:p>
            <a:pPr marL="285750" indent="-285750">
              <a:buFont typeface="Arial" pitchFamily="34" charset="0"/>
              <a:buChar char="•"/>
            </a:pPr>
            <a:r>
              <a:rPr lang="en-GB" sz="2000" dirty="0" smtClean="0">
                <a:solidFill>
                  <a:srgbClr val="002060"/>
                </a:solidFill>
              </a:rPr>
              <a:t>The idea of the American Dream is rooted in the United States Declaration of Independence which proclaims that </a:t>
            </a:r>
            <a:r>
              <a:rPr lang="en-GB" sz="2000" b="1" dirty="0" smtClean="0">
                <a:solidFill>
                  <a:srgbClr val="002060"/>
                </a:solidFill>
              </a:rPr>
              <a:t>"all men are created equal" </a:t>
            </a:r>
            <a:r>
              <a:rPr lang="en-GB" sz="2000" dirty="0" smtClean="0">
                <a:solidFill>
                  <a:srgbClr val="002060"/>
                </a:solidFill>
              </a:rPr>
              <a:t>and that they are </a:t>
            </a:r>
            <a:r>
              <a:rPr lang="en-GB" sz="2000" b="1" dirty="0" smtClean="0">
                <a:solidFill>
                  <a:srgbClr val="002060"/>
                </a:solidFill>
              </a:rPr>
              <a:t>"endowed by their Creator with certain inalienable Rights" including "Life, Liberty and the pursuit of Happiness.“</a:t>
            </a:r>
            <a:endParaRPr lang="en-GB" b="1" baseline="30000" dirty="0">
              <a:solidFill>
                <a:srgbClr val="002060"/>
              </a:solidFill>
            </a:endParaRPr>
          </a:p>
          <a:p>
            <a:r>
              <a:rPr lang="en-GB" b="1" baseline="30000" dirty="0" smtClean="0"/>
              <a:t>(</a:t>
            </a:r>
            <a:r>
              <a:rPr lang="en-GB" b="1" baseline="30000" dirty="0" err="1" smtClean="0"/>
              <a:t>Wikepedia</a:t>
            </a:r>
            <a:r>
              <a:rPr lang="en-GB" b="1" baseline="30000" dirty="0" smtClean="0"/>
              <a:t>)</a:t>
            </a:r>
            <a:endParaRPr lang="en-GB" b="1" dirty="0"/>
          </a:p>
        </p:txBody>
      </p:sp>
      <p:pic>
        <p:nvPicPr>
          <p:cNvPr id="3076" name="Picture 4" descr="http://upload.wikimedia.org/wikipedia/commons/thumb/4/4f/Statueofliberty.JPG/250px-Statueofliberty.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00192" y="1412776"/>
            <a:ext cx="2381250" cy="3571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943295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California</a:t>
            </a:r>
            <a:endParaRPr lang="en-GB" sz="4800" u="sng" dirty="0">
              <a:ln>
                <a:solidFill>
                  <a:schemeClr val="tx1"/>
                </a:solidFill>
              </a:ln>
              <a:solidFill>
                <a:schemeClr val="tx1"/>
              </a:solidFill>
            </a:endParaRPr>
          </a:p>
        </p:txBody>
      </p:sp>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3076" name="Picture 4" descr="http://upload.wikimedia.org/wikipedia/commons/thumb/4/4f/Statueofliberty.JPG/250px-Statueofliberty.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00192" y="1412776"/>
            <a:ext cx="2381250" cy="3571875"/>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2603909675"/>
              </p:ext>
            </p:extLst>
          </p:nvPr>
        </p:nvGraphicFramePr>
        <p:xfrm>
          <a:off x="251520" y="1023803"/>
          <a:ext cx="8640960" cy="4901810"/>
        </p:xfrm>
        <a:graphic>
          <a:graphicData uri="http://schemas.openxmlformats.org/drawingml/2006/table">
            <a:tbl>
              <a:tblPr firstRow="1" firstCol="1" bandRow="1">
                <a:tableStyleId>{00A15C55-8517-42AA-B614-E9B94910E393}</a:tableStyleId>
              </a:tblPr>
              <a:tblGrid>
                <a:gridCol w="1326500"/>
                <a:gridCol w="7314460"/>
              </a:tblGrid>
              <a:tr h="380453">
                <a:tc>
                  <a:txBody>
                    <a:bodyPr/>
                    <a:lstStyle/>
                    <a:p>
                      <a:pPr>
                        <a:lnSpc>
                          <a:spcPct val="150000"/>
                        </a:lnSpc>
                        <a:spcBef>
                          <a:spcPts val="600"/>
                        </a:spcBef>
                        <a:spcAft>
                          <a:spcPts val="600"/>
                        </a:spcAft>
                      </a:pPr>
                      <a:r>
                        <a:rPr lang="en-US" sz="2400" dirty="0">
                          <a:effectLst/>
                        </a:rPr>
                        <a:t>DATE</a:t>
                      </a:r>
                      <a:endParaRPr lang="en-GB" sz="3200" dirty="0">
                        <a:effectLst/>
                        <a:latin typeface="Calibri"/>
                        <a:ea typeface="Calibri"/>
                        <a:cs typeface="Times New Roman"/>
                      </a:endParaRPr>
                    </a:p>
                  </a:txBody>
                  <a:tcPr marL="68580" marR="68580" marT="0" marB="0" anchor="ctr"/>
                </a:tc>
                <a:tc>
                  <a:txBody>
                    <a:bodyPr/>
                    <a:lstStyle/>
                    <a:p>
                      <a:pPr algn="ctr">
                        <a:lnSpc>
                          <a:spcPct val="150000"/>
                        </a:lnSpc>
                        <a:spcBef>
                          <a:spcPts val="600"/>
                        </a:spcBef>
                        <a:spcAft>
                          <a:spcPts val="600"/>
                        </a:spcAft>
                      </a:pPr>
                      <a:r>
                        <a:rPr lang="en-US" sz="2400" dirty="0">
                          <a:effectLst/>
                        </a:rPr>
                        <a:t>DESCRIPTION</a:t>
                      </a:r>
                      <a:endParaRPr lang="en-GB" sz="3200" dirty="0">
                        <a:effectLst/>
                        <a:latin typeface="Calibri"/>
                        <a:ea typeface="Calibri"/>
                        <a:cs typeface="Times New Roman"/>
                      </a:endParaRPr>
                    </a:p>
                  </a:txBody>
                  <a:tcPr marL="68580" marR="68580" marT="0" marB="0" anchor="ctr"/>
                </a:tc>
              </a:tr>
              <a:tr h="760906">
                <a:tc>
                  <a:txBody>
                    <a:bodyPr/>
                    <a:lstStyle/>
                    <a:p>
                      <a:pPr>
                        <a:lnSpc>
                          <a:spcPct val="150000"/>
                        </a:lnSpc>
                        <a:spcBef>
                          <a:spcPts val="600"/>
                        </a:spcBef>
                        <a:spcAft>
                          <a:spcPts val="600"/>
                        </a:spcAft>
                      </a:pPr>
                      <a:r>
                        <a:rPr lang="en-US" sz="2400" dirty="0">
                          <a:effectLst/>
                        </a:rPr>
                        <a:t>1848</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a:effectLst/>
                        </a:rPr>
                        <a:t>Californian Gold Rush: discovery of gold in California sparks a major wave of migration from the east of the USA (and Europe) to California on the west coast.  One of the towns created as a result of the Gold Rush was Auburn.</a:t>
                      </a:r>
                      <a:endParaRPr lang="en-GB" sz="1400">
                        <a:effectLst/>
                        <a:latin typeface="Calibri"/>
                        <a:ea typeface="Times New Roman"/>
                        <a:cs typeface="Times New Roman"/>
                      </a:endParaRPr>
                    </a:p>
                  </a:txBody>
                  <a:tcPr marL="68580" marR="68580" marT="0" marB="0" anchor="ctr"/>
                </a:tc>
              </a:tr>
              <a:tr h="1141359">
                <a:tc>
                  <a:txBody>
                    <a:bodyPr/>
                    <a:lstStyle/>
                    <a:p>
                      <a:pPr>
                        <a:lnSpc>
                          <a:spcPct val="150000"/>
                        </a:lnSpc>
                        <a:spcBef>
                          <a:spcPts val="600"/>
                        </a:spcBef>
                        <a:spcAft>
                          <a:spcPts val="600"/>
                        </a:spcAft>
                      </a:pPr>
                      <a:r>
                        <a:rPr lang="en-US" sz="2400" dirty="0">
                          <a:effectLst/>
                        </a:rPr>
                        <a:t>1850-1914</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Period of mass immigration into the USA from abroad (c.40 million people), especially from Europe.  People came for many reasons but in particular to escape poverty and/or political oppression.  America was seen as ‘the home of the free’ and a land of opportunity where hard work will bring success.  Many dreamt of owning and farming their own land.</a:t>
                      </a:r>
                      <a:endParaRPr lang="en-GB" sz="1400" dirty="0">
                        <a:effectLst/>
                        <a:latin typeface="Calibri"/>
                        <a:ea typeface="Times New Roman"/>
                        <a:cs typeface="Times New Roman"/>
                      </a:endParaRPr>
                    </a:p>
                  </a:txBody>
                  <a:tcPr marL="68580" marR="68580" marT="0" marB="0" anchor="ctr"/>
                </a:tc>
              </a:tr>
              <a:tr h="380453">
                <a:tc>
                  <a:txBody>
                    <a:bodyPr/>
                    <a:lstStyle/>
                    <a:p>
                      <a:pPr>
                        <a:lnSpc>
                          <a:spcPct val="150000"/>
                        </a:lnSpc>
                        <a:spcBef>
                          <a:spcPts val="600"/>
                        </a:spcBef>
                        <a:spcAft>
                          <a:spcPts val="600"/>
                        </a:spcAft>
                      </a:pPr>
                      <a:r>
                        <a:rPr lang="en-US" sz="2400" dirty="0">
                          <a:effectLst/>
                        </a:rPr>
                        <a:t>9.9.1850</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California is declared to be the 31</a:t>
                      </a:r>
                      <a:r>
                        <a:rPr lang="en-US" sz="1100" baseline="30000" dirty="0">
                          <a:effectLst/>
                        </a:rPr>
                        <a:t>st</a:t>
                      </a:r>
                      <a:r>
                        <a:rPr lang="en-US" sz="1100" dirty="0">
                          <a:effectLst/>
                        </a:rPr>
                        <a:t> state in the United States of America</a:t>
                      </a:r>
                      <a:endParaRPr lang="en-GB" sz="1400" dirty="0">
                        <a:effectLst/>
                        <a:latin typeface="Calibri"/>
                        <a:ea typeface="Times New Roman"/>
                        <a:cs typeface="Times New Roman"/>
                      </a:endParaRPr>
                    </a:p>
                  </a:txBody>
                  <a:tcPr marL="68580" marR="68580" marT="0" marB="0" anchor="ctr"/>
                </a:tc>
              </a:tr>
              <a:tr h="760906">
                <a:tc>
                  <a:txBody>
                    <a:bodyPr/>
                    <a:lstStyle/>
                    <a:p>
                      <a:pPr>
                        <a:lnSpc>
                          <a:spcPct val="150000"/>
                        </a:lnSpc>
                        <a:spcBef>
                          <a:spcPts val="600"/>
                        </a:spcBef>
                        <a:spcAft>
                          <a:spcPts val="600"/>
                        </a:spcAft>
                      </a:pPr>
                      <a:r>
                        <a:rPr lang="en-US" sz="2400" dirty="0">
                          <a:effectLst/>
                        </a:rPr>
                        <a:t>1862</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Pacific Railway Act opens the way for the building of the Transcontinental Railway, connecting the east and west Coasts via the interior and providing relatively rapid and cheap transport for goods and people across the United States</a:t>
                      </a:r>
                      <a:endParaRPr lang="en-GB" sz="1400" dirty="0">
                        <a:effectLst/>
                        <a:latin typeface="Calibri"/>
                        <a:ea typeface="Times New Roman"/>
                        <a:cs typeface="Times New Roman"/>
                      </a:endParaRPr>
                    </a:p>
                  </a:txBody>
                  <a:tcPr marL="68580" marR="68580" marT="0" marB="0" anchor="ctr"/>
                </a:tc>
              </a:tr>
              <a:tr h="1141359">
                <a:tc>
                  <a:txBody>
                    <a:bodyPr/>
                    <a:lstStyle/>
                    <a:p>
                      <a:pPr>
                        <a:lnSpc>
                          <a:spcPct val="150000"/>
                        </a:lnSpc>
                        <a:spcBef>
                          <a:spcPts val="600"/>
                        </a:spcBef>
                        <a:spcAft>
                          <a:spcPts val="600"/>
                        </a:spcAft>
                      </a:pPr>
                      <a:r>
                        <a:rPr lang="en-US" sz="2400" dirty="0">
                          <a:effectLst/>
                        </a:rPr>
                        <a:t>1865</a:t>
                      </a:r>
                      <a:endParaRPr lang="en-GB" sz="3200" dirty="0">
                        <a:effectLst/>
                        <a:latin typeface="Calibri"/>
                        <a:ea typeface="Calibri"/>
                        <a:cs typeface="Times New Roman"/>
                      </a:endParaRPr>
                    </a:p>
                  </a:txBody>
                  <a:tcPr marL="68580" marR="68580" marT="0" marB="0" anchor="ctr"/>
                </a:tc>
                <a:tc>
                  <a:txBody>
                    <a:bodyPr/>
                    <a:lstStyle/>
                    <a:p>
                      <a:pPr marL="342900" lvl="0" indent="-342900">
                        <a:lnSpc>
                          <a:spcPct val="150000"/>
                        </a:lnSpc>
                        <a:spcBef>
                          <a:spcPts val="600"/>
                        </a:spcBef>
                        <a:spcAft>
                          <a:spcPts val="600"/>
                        </a:spcAft>
                        <a:buFont typeface="Wingdings"/>
                        <a:buChar char=""/>
                      </a:pPr>
                      <a:r>
                        <a:rPr lang="en-US" sz="1100" dirty="0">
                          <a:effectLst/>
                        </a:rPr>
                        <a:t>The emancipation (freeing) of the slaves and the abolition of slavery following the American Civil War (1863-1865).  Many freed slaves moved from the southern states to the northern cities but some went west where they became ‘sharecroppers’: farmers who were allowed to farm part of someone else’s land in return for paying a share of their crops to the landowner. </a:t>
                      </a:r>
                      <a:endParaRPr lang="en-GB" sz="1400" dirty="0">
                        <a:effectLst/>
                        <a:latin typeface="Calibri"/>
                        <a:ea typeface="Times New Roman"/>
                        <a:cs typeface="Times New Roman"/>
                      </a:endParaRPr>
                    </a:p>
                  </a:txBody>
                  <a:tcPr marL="68580" marR="68580" marT="0" marB="0" anchor="ctr"/>
                </a:tc>
              </a:tr>
            </a:tbl>
          </a:graphicData>
        </a:graphic>
      </p:graphicFrame>
      <p:pic>
        <p:nvPicPr>
          <p:cNvPr id="2050" name="Picture 2" descr="http://s3images.coroflot.com/user_files/individual_files/original_204690_h7KgDpcspkwwvtIcmszxsVZzf.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goldrush.com/~joann/women1.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21208358">
            <a:off x="911991" y="1146391"/>
            <a:ext cx="5152272" cy="4104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0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80">
                                          <p:stCondLst>
                                            <p:cond delay="0"/>
                                          </p:stCondLst>
                                        </p:cTn>
                                        <p:tgtEl>
                                          <p:spTgt spid="7170"/>
                                        </p:tgtEl>
                                      </p:cBhvr>
                                    </p:animEffect>
                                    <p:anim calcmode="lin" valueType="num">
                                      <p:cBhvr>
                                        <p:cTn id="8" dur="1822" tmFilter="0,0; 0.14,0.36; 0.43,0.73; 0.71,0.91; 1.0,1.0">
                                          <p:stCondLst>
                                            <p:cond delay="0"/>
                                          </p:stCondLst>
                                        </p:cTn>
                                        <p:tgtEl>
                                          <p:spTgt spid="717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17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17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17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170"/>
                                        </p:tgtEl>
                                        <p:attrNameLst>
                                          <p:attrName>ppt_y</p:attrName>
                                        </p:attrNameLst>
                                      </p:cBhvr>
                                      <p:tavLst>
                                        <p:tav tm="0" fmla="#ppt_y-sin(pi*$)/81">
                                          <p:val>
                                            <p:fltVal val="0"/>
                                          </p:val>
                                        </p:tav>
                                        <p:tav tm="100000">
                                          <p:val>
                                            <p:fltVal val="1"/>
                                          </p:val>
                                        </p:tav>
                                      </p:tavLst>
                                    </p:anim>
                                    <p:animScale>
                                      <p:cBhvr>
                                        <p:cTn id="13" dur="26">
                                          <p:stCondLst>
                                            <p:cond delay="650"/>
                                          </p:stCondLst>
                                        </p:cTn>
                                        <p:tgtEl>
                                          <p:spTgt spid="7170"/>
                                        </p:tgtEl>
                                      </p:cBhvr>
                                      <p:to x="100000" y="60000"/>
                                    </p:animScale>
                                    <p:animScale>
                                      <p:cBhvr>
                                        <p:cTn id="14" dur="166" decel="50000">
                                          <p:stCondLst>
                                            <p:cond delay="676"/>
                                          </p:stCondLst>
                                        </p:cTn>
                                        <p:tgtEl>
                                          <p:spTgt spid="7170"/>
                                        </p:tgtEl>
                                      </p:cBhvr>
                                      <p:to x="100000" y="100000"/>
                                    </p:animScale>
                                    <p:animScale>
                                      <p:cBhvr>
                                        <p:cTn id="15" dur="26">
                                          <p:stCondLst>
                                            <p:cond delay="1312"/>
                                          </p:stCondLst>
                                        </p:cTn>
                                        <p:tgtEl>
                                          <p:spTgt spid="7170"/>
                                        </p:tgtEl>
                                      </p:cBhvr>
                                      <p:to x="100000" y="80000"/>
                                    </p:animScale>
                                    <p:animScale>
                                      <p:cBhvr>
                                        <p:cTn id="16" dur="166" decel="50000">
                                          <p:stCondLst>
                                            <p:cond delay="1338"/>
                                          </p:stCondLst>
                                        </p:cTn>
                                        <p:tgtEl>
                                          <p:spTgt spid="7170"/>
                                        </p:tgtEl>
                                      </p:cBhvr>
                                      <p:to x="100000" y="100000"/>
                                    </p:animScale>
                                    <p:animScale>
                                      <p:cBhvr>
                                        <p:cTn id="17" dur="26">
                                          <p:stCondLst>
                                            <p:cond delay="1642"/>
                                          </p:stCondLst>
                                        </p:cTn>
                                        <p:tgtEl>
                                          <p:spTgt spid="7170"/>
                                        </p:tgtEl>
                                      </p:cBhvr>
                                      <p:to x="100000" y="90000"/>
                                    </p:animScale>
                                    <p:animScale>
                                      <p:cBhvr>
                                        <p:cTn id="18" dur="166" decel="50000">
                                          <p:stCondLst>
                                            <p:cond delay="1668"/>
                                          </p:stCondLst>
                                        </p:cTn>
                                        <p:tgtEl>
                                          <p:spTgt spid="7170"/>
                                        </p:tgtEl>
                                      </p:cBhvr>
                                      <p:to x="100000" y="100000"/>
                                    </p:animScale>
                                    <p:animScale>
                                      <p:cBhvr>
                                        <p:cTn id="19" dur="26">
                                          <p:stCondLst>
                                            <p:cond delay="1808"/>
                                          </p:stCondLst>
                                        </p:cTn>
                                        <p:tgtEl>
                                          <p:spTgt spid="7170"/>
                                        </p:tgtEl>
                                      </p:cBhvr>
                                      <p:to x="100000" y="95000"/>
                                    </p:animScale>
                                    <p:animScale>
                                      <p:cBhvr>
                                        <p:cTn id="20" dur="166" decel="50000">
                                          <p:stCondLst>
                                            <p:cond delay="1834"/>
                                          </p:stCondLst>
                                        </p:cTn>
                                        <p:tgtEl>
                                          <p:spTgt spid="717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e 2"/>
          <p:cNvGraphicFramePr>
            <a:graphicFrameLocks noGrp="1"/>
          </p:cNvGraphicFramePr>
          <p:nvPr>
            <p:extLst>
              <p:ext uri="{D42A27DB-BD31-4B8C-83A1-F6EECF244321}">
                <p14:modId xmlns:p14="http://schemas.microsoft.com/office/powerpoint/2010/main" val="3677617819"/>
              </p:ext>
            </p:extLst>
          </p:nvPr>
        </p:nvGraphicFramePr>
        <p:xfrm>
          <a:off x="253365" y="188639"/>
          <a:ext cx="8640961" cy="5719577"/>
        </p:xfrm>
        <a:graphic>
          <a:graphicData uri="http://schemas.openxmlformats.org/drawingml/2006/table">
            <a:tbl>
              <a:tblPr firstRow="1" firstCol="1" bandRow="1">
                <a:tableStyleId>{00A15C55-8517-42AA-B614-E9B94910E393}</a:tableStyleId>
              </a:tblPr>
              <a:tblGrid>
                <a:gridCol w="1326501"/>
                <a:gridCol w="7314460"/>
              </a:tblGrid>
              <a:tr h="3372617">
                <a:tc>
                  <a:txBody>
                    <a:bodyPr/>
                    <a:lstStyle/>
                    <a:p>
                      <a:pPr>
                        <a:lnSpc>
                          <a:spcPct val="150000"/>
                        </a:lnSpc>
                        <a:spcBef>
                          <a:spcPts val="600"/>
                        </a:spcBef>
                        <a:spcAft>
                          <a:spcPts val="600"/>
                        </a:spcAft>
                      </a:pPr>
                      <a:r>
                        <a:rPr lang="en-US" sz="1600" dirty="0">
                          <a:solidFill>
                            <a:schemeClr val="tx1"/>
                          </a:solidFill>
                          <a:effectLst/>
                        </a:rPr>
                        <a:t>1902</a:t>
                      </a:r>
                      <a:endParaRPr lang="en-GB" sz="18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600" b="0" dirty="0">
                          <a:solidFill>
                            <a:schemeClr val="tx1"/>
                          </a:solidFill>
                          <a:effectLst/>
                        </a:rPr>
                        <a:t>February 27</a:t>
                      </a:r>
                      <a:r>
                        <a:rPr lang="en-US" sz="1600" b="0" baseline="30000" dirty="0">
                          <a:solidFill>
                            <a:schemeClr val="tx1"/>
                          </a:solidFill>
                          <a:effectLst/>
                        </a:rPr>
                        <a:t>th</a:t>
                      </a:r>
                      <a:r>
                        <a:rPr lang="en-US" sz="1600" b="0" dirty="0">
                          <a:solidFill>
                            <a:schemeClr val="tx1"/>
                          </a:solidFill>
                          <a:effectLst/>
                        </a:rPr>
                        <a:t>: John Steinbeck born in Salinas, California.  This was an intensive agricultural (farming) area of California with Salinas and Soledad both being important towns.   By 1902 there was a large sugar beet industry and after the First World War the expansion of irrigation projects (bringing water to the land rather than just relying on rainfall and existing rivers) meant that during the 1920s the area of the Salinas Valley became the ‘salad bowl’ of America, with lettuce (Green Gold), broccoli and artichokes forming the major crops.  These crops provided jobs for a large number of temporary workers.   However, there are still ranches growing wheat, cattle and sheep with which Steinbeck would be familiar.</a:t>
                      </a:r>
                      <a:endParaRPr lang="en-GB" sz="1800" b="0" dirty="0">
                        <a:solidFill>
                          <a:schemeClr val="tx1"/>
                        </a:solidFill>
                        <a:effectLst/>
                        <a:latin typeface="Calibri"/>
                        <a:ea typeface="Times New Roman"/>
                        <a:cs typeface="Times New Roman"/>
                      </a:endParaRPr>
                    </a:p>
                  </a:txBody>
                  <a:tcPr marL="37031" marR="37031" marT="0" marB="0" anchor="ctr">
                    <a:solidFill>
                      <a:schemeClr val="bg1">
                        <a:lumMod val="85000"/>
                      </a:schemeClr>
                    </a:solidFill>
                  </a:tcPr>
                </a:tc>
              </a:tr>
              <a:tr h="2248410">
                <a:tc>
                  <a:txBody>
                    <a:bodyPr/>
                    <a:lstStyle/>
                    <a:p>
                      <a:pPr>
                        <a:lnSpc>
                          <a:spcPct val="150000"/>
                        </a:lnSpc>
                        <a:spcBef>
                          <a:spcPts val="600"/>
                        </a:spcBef>
                        <a:spcAft>
                          <a:spcPts val="600"/>
                        </a:spcAft>
                      </a:pPr>
                      <a:r>
                        <a:rPr lang="en-US" sz="1600" dirty="0">
                          <a:solidFill>
                            <a:schemeClr val="tx1"/>
                          </a:solidFill>
                          <a:effectLst/>
                        </a:rPr>
                        <a:t>1914-1918</a:t>
                      </a:r>
                      <a:endParaRPr lang="en-GB" sz="18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600" dirty="0">
                          <a:effectLst/>
                        </a:rPr>
                        <a:t>The First World War: America entered the war in 1917 with over 2 million men going to fight in Europe (although many arrived too late to see much, if any, actual fighting).  Troops returning to the USA brought back German army Luger pistols as prize souvenirs.   </a:t>
                      </a:r>
                      <a:endParaRPr lang="en-GB" sz="1800" dirty="0">
                        <a:effectLst/>
                      </a:endParaRPr>
                    </a:p>
                    <a:p>
                      <a:pPr marL="342900" lvl="0" indent="-342900">
                        <a:lnSpc>
                          <a:spcPct val="150000"/>
                        </a:lnSpc>
                        <a:spcBef>
                          <a:spcPts val="600"/>
                        </a:spcBef>
                        <a:spcAft>
                          <a:spcPts val="600"/>
                        </a:spcAft>
                        <a:buFont typeface="Wingdings"/>
                        <a:buChar char=""/>
                      </a:pPr>
                      <a:r>
                        <a:rPr lang="en-US" sz="1600" dirty="0">
                          <a:effectLst/>
                        </a:rPr>
                        <a:t>The war was beneficial for American agriculture and industry as they exported food, industrial goods and munitions to Europe.  </a:t>
                      </a:r>
                      <a:endParaRPr lang="en-GB" sz="1800" dirty="0">
                        <a:solidFill>
                          <a:schemeClr val="tx1"/>
                        </a:solidFill>
                        <a:effectLst/>
                        <a:latin typeface="Calibri"/>
                        <a:ea typeface="Times New Roman"/>
                        <a:cs typeface="Times New Roman"/>
                      </a:endParaRPr>
                    </a:p>
                  </a:txBody>
                  <a:tcPr marL="37031" marR="37031" marT="0" marB="0" anchor="ctr"/>
                </a:tc>
              </a:tr>
            </a:tbl>
          </a:graphicData>
        </a:graphic>
      </p:graphicFrame>
    </p:spTree>
    <p:extLst>
      <p:ext uri="{BB962C8B-B14F-4D97-AF65-F5344CB8AC3E}">
        <p14:creationId xmlns:p14="http://schemas.microsoft.com/office/powerpoint/2010/main" val="41597592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 name="Table 1"/>
          <p:cNvGraphicFramePr>
            <a:graphicFrameLocks noGrp="1"/>
          </p:cNvGraphicFramePr>
          <p:nvPr>
            <p:extLst>
              <p:ext uri="{D42A27DB-BD31-4B8C-83A1-F6EECF244321}">
                <p14:modId xmlns:p14="http://schemas.microsoft.com/office/powerpoint/2010/main" val="4040917920"/>
              </p:ext>
            </p:extLst>
          </p:nvPr>
        </p:nvGraphicFramePr>
        <p:xfrm>
          <a:off x="179512" y="260647"/>
          <a:ext cx="8918649" cy="6143323"/>
        </p:xfrm>
        <a:graphic>
          <a:graphicData uri="http://schemas.openxmlformats.org/drawingml/2006/table">
            <a:tbl>
              <a:tblPr firstRow="1" firstCol="1" bandRow="1">
                <a:tableStyleId>{00A15C55-8517-42AA-B614-E9B94910E393}</a:tableStyleId>
              </a:tblPr>
              <a:tblGrid>
                <a:gridCol w="1369130"/>
                <a:gridCol w="7549519"/>
              </a:tblGrid>
              <a:tr h="3598243">
                <a:tc>
                  <a:txBody>
                    <a:bodyPr/>
                    <a:lstStyle/>
                    <a:p>
                      <a:pPr>
                        <a:lnSpc>
                          <a:spcPct val="150000"/>
                        </a:lnSpc>
                        <a:spcBef>
                          <a:spcPts val="600"/>
                        </a:spcBef>
                        <a:spcAft>
                          <a:spcPts val="600"/>
                        </a:spcAft>
                      </a:pPr>
                      <a:r>
                        <a:rPr lang="en-US" sz="2000" dirty="0">
                          <a:solidFill>
                            <a:schemeClr val="tx1"/>
                          </a:solidFill>
                          <a:effectLst/>
                        </a:rPr>
                        <a:t>1917</a:t>
                      </a:r>
                      <a:endParaRPr lang="en-GB" sz="24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400" dirty="0">
                          <a:solidFill>
                            <a:sysClr val="windowText" lastClr="000000"/>
                          </a:solidFill>
                          <a:effectLst/>
                        </a:rPr>
                        <a:t>Russian Revolution – raises fears of communism in the USA (communism = the violent overthrow of the upper classes by the working class).</a:t>
                      </a:r>
                      <a:endParaRPr lang="en-GB" sz="1600" dirty="0">
                        <a:solidFill>
                          <a:sysClr val="windowText" lastClr="000000"/>
                        </a:solidFill>
                        <a:effectLst/>
                      </a:endParaRPr>
                    </a:p>
                    <a:p>
                      <a:pPr marL="342900" lvl="0" indent="-342900">
                        <a:lnSpc>
                          <a:spcPct val="150000"/>
                        </a:lnSpc>
                        <a:spcBef>
                          <a:spcPts val="600"/>
                        </a:spcBef>
                        <a:spcAft>
                          <a:spcPts val="600"/>
                        </a:spcAft>
                        <a:buFont typeface="Wingdings"/>
                        <a:buChar char=""/>
                      </a:pPr>
                      <a:r>
                        <a:rPr lang="en-US" sz="1400" dirty="0">
                          <a:solidFill>
                            <a:sysClr val="windowText" lastClr="000000"/>
                          </a:solidFill>
                          <a:effectLst/>
                        </a:rPr>
                        <a:t>Marcus Garvey starts the first branch of The Universal Negro Improvement and Conservation Association (UNIA) in the United States.  This is an </a:t>
                      </a:r>
                      <a:r>
                        <a:rPr lang="en-US" sz="1400" dirty="0" err="1">
                          <a:solidFill>
                            <a:sysClr val="windowText" lastClr="000000"/>
                          </a:solidFill>
                          <a:effectLst/>
                        </a:rPr>
                        <a:t>organisation</a:t>
                      </a:r>
                      <a:r>
                        <a:rPr lang="en-US" sz="1400" dirty="0">
                          <a:solidFill>
                            <a:sysClr val="windowText" lastClr="000000"/>
                          </a:solidFill>
                          <a:effectLst/>
                        </a:rPr>
                        <a:t> devoted to improving the status of black people.  It is one of a number of such </a:t>
                      </a:r>
                      <a:r>
                        <a:rPr lang="en-US" sz="1400" dirty="0" err="1">
                          <a:solidFill>
                            <a:sysClr val="windowText" lastClr="000000"/>
                          </a:solidFill>
                          <a:effectLst/>
                        </a:rPr>
                        <a:t>organisations</a:t>
                      </a:r>
                      <a:r>
                        <a:rPr lang="en-US" sz="1400" dirty="0">
                          <a:solidFill>
                            <a:sysClr val="windowText" lastClr="000000"/>
                          </a:solidFill>
                          <a:effectLst/>
                        </a:rPr>
                        <a:t> including the National Association for the Advancement of </a:t>
                      </a:r>
                      <a:r>
                        <a:rPr lang="en-US" sz="1400" dirty="0" err="1">
                          <a:solidFill>
                            <a:sysClr val="windowText" lastClr="000000"/>
                          </a:solidFill>
                          <a:effectLst/>
                        </a:rPr>
                        <a:t>Coloured</a:t>
                      </a:r>
                      <a:r>
                        <a:rPr lang="en-US" sz="1400" dirty="0">
                          <a:solidFill>
                            <a:sysClr val="windowText" lastClr="000000"/>
                          </a:solidFill>
                          <a:effectLst/>
                        </a:rPr>
                        <a:t> People (NAACP) which was founded in 1909.  Racial segregation (black people being prevented from mixing with white people in public places such as schools, hospitals and parks) was enforced by laws in many states.  Such laws are often referred to as ‘Jim Crow’ laws.</a:t>
                      </a:r>
                      <a:endParaRPr lang="en-GB" sz="1600" dirty="0">
                        <a:solidFill>
                          <a:sysClr val="windowText" lastClr="000000"/>
                        </a:solidFill>
                        <a:effectLst/>
                        <a:latin typeface="Calibri"/>
                        <a:ea typeface="Times New Roman"/>
                        <a:cs typeface="Times New Roman"/>
                      </a:endParaRPr>
                    </a:p>
                  </a:txBody>
                  <a:tcPr marL="37031" marR="37031" marT="0" marB="0" anchor="ctr">
                    <a:solidFill>
                      <a:schemeClr val="bg1">
                        <a:lumMod val="85000"/>
                      </a:schemeClr>
                    </a:solidFill>
                  </a:tcPr>
                </a:tc>
              </a:tr>
              <a:tr h="1950776">
                <a:tc>
                  <a:txBody>
                    <a:bodyPr/>
                    <a:lstStyle/>
                    <a:p>
                      <a:pPr>
                        <a:lnSpc>
                          <a:spcPct val="150000"/>
                        </a:lnSpc>
                        <a:spcBef>
                          <a:spcPts val="600"/>
                        </a:spcBef>
                        <a:spcAft>
                          <a:spcPts val="600"/>
                        </a:spcAft>
                      </a:pPr>
                      <a:r>
                        <a:rPr lang="en-US" sz="2000" dirty="0">
                          <a:solidFill>
                            <a:schemeClr val="tx1"/>
                          </a:solidFill>
                          <a:effectLst/>
                        </a:rPr>
                        <a:t>1919</a:t>
                      </a:r>
                      <a:endParaRPr lang="en-GB" sz="2400" dirty="0">
                        <a:solidFill>
                          <a:schemeClr val="tx1"/>
                        </a:solidFill>
                        <a:effectLst/>
                        <a:latin typeface="Calibri"/>
                        <a:ea typeface="Calibri"/>
                        <a:cs typeface="Times New Roman"/>
                      </a:endParaRPr>
                    </a:p>
                  </a:txBody>
                  <a:tcPr marL="37031" marR="37031" marT="0" marB="0" anchor="ctr"/>
                </a:tc>
                <a:tc>
                  <a:txBody>
                    <a:bodyPr/>
                    <a:lstStyle/>
                    <a:p>
                      <a:pPr marL="342900" lvl="0" indent="-342900">
                        <a:lnSpc>
                          <a:spcPct val="150000"/>
                        </a:lnSpc>
                        <a:spcBef>
                          <a:spcPts val="600"/>
                        </a:spcBef>
                        <a:spcAft>
                          <a:spcPts val="600"/>
                        </a:spcAft>
                        <a:buFont typeface="Wingdings"/>
                        <a:buChar char=""/>
                      </a:pPr>
                      <a:r>
                        <a:rPr lang="en-US" sz="1400" dirty="0">
                          <a:effectLst/>
                        </a:rPr>
                        <a:t>Prohibition starts in the USA – the sale and consumption of alcoholic drinks (all drinks more than 5% proof) is banned throughout the United States of America.</a:t>
                      </a:r>
                      <a:endParaRPr lang="en-GB" sz="1600" dirty="0">
                        <a:effectLst/>
                      </a:endParaRPr>
                    </a:p>
                    <a:p>
                      <a:pPr marL="342900" lvl="0" indent="-342900">
                        <a:lnSpc>
                          <a:spcPct val="150000"/>
                        </a:lnSpc>
                        <a:spcBef>
                          <a:spcPts val="600"/>
                        </a:spcBef>
                        <a:spcAft>
                          <a:spcPts val="600"/>
                        </a:spcAft>
                        <a:buFont typeface="Wingdings"/>
                        <a:buChar char=""/>
                      </a:pPr>
                      <a:r>
                        <a:rPr lang="en-US" sz="1400" dirty="0">
                          <a:effectLst/>
                        </a:rPr>
                        <a:t>There are race riots against black people in 23 cities across the USA.  </a:t>
                      </a:r>
                      <a:endParaRPr lang="en-GB" sz="1600" dirty="0">
                        <a:effectLst/>
                      </a:endParaRPr>
                    </a:p>
                    <a:p>
                      <a:pPr marL="342900" lvl="0" indent="-342900">
                        <a:lnSpc>
                          <a:spcPct val="150000"/>
                        </a:lnSpc>
                        <a:spcBef>
                          <a:spcPts val="600"/>
                        </a:spcBef>
                        <a:spcAft>
                          <a:spcPts val="600"/>
                        </a:spcAft>
                        <a:buFont typeface="Wingdings"/>
                        <a:buChar char=""/>
                      </a:pPr>
                      <a:r>
                        <a:rPr lang="en-US" sz="1400" dirty="0">
                          <a:effectLst/>
                        </a:rPr>
                        <a:t>The government cracks down on those suspected of being Communists (or ‘un-American’) – especially trades unionists and immigrants from countries thought to have links to communism.  Strikes are put down by the government which does not see them as concerned with poverty and employment but as a threat to the American way of life.</a:t>
                      </a:r>
                      <a:endParaRPr lang="en-GB" sz="1600" dirty="0">
                        <a:effectLst/>
                        <a:latin typeface="Calibri"/>
                        <a:ea typeface="Times New Roman"/>
                        <a:cs typeface="Times New Roman"/>
                      </a:endParaRPr>
                    </a:p>
                  </a:txBody>
                  <a:tcPr marL="37031" marR="37031" marT="0" marB="0" anchor="ctr"/>
                </a:tc>
              </a:tr>
            </a:tbl>
          </a:graphicData>
        </a:graphic>
      </p:graphicFrame>
    </p:spTree>
    <p:extLst>
      <p:ext uri="{BB962C8B-B14F-4D97-AF65-F5344CB8AC3E}">
        <p14:creationId xmlns:p14="http://schemas.microsoft.com/office/powerpoint/2010/main" val="1359784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BEBA8EAE-BF5A-486C-A8C5-ECC9F3942E4B}">
                <a14:imgProps xmlns:a14="http://schemas.microsoft.com/office/drawing/2010/main">
                  <a14:imgLayer r:embed="rId3">
                    <a14:imgEffect>
                      <a14:saturation sat="40000"/>
                    </a14:imgEffect>
                  </a14:imgLayer>
                </a14:imgProps>
              </a:ex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251520" y="260648"/>
            <a:ext cx="8640960" cy="64807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800" u="sng" dirty="0" smtClean="0">
                <a:ln>
                  <a:solidFill>
                    <a:schemeClr val="tx1"/>
                  </a:solidFill>
                </a:ln>
                <a:solidFill>
                  <a:schemeClr val="tx1"/>
                </a:solidFill>
              </a:rPr>
              <a:t>Roaring Twenties</a:t>
            </a:r>
            <a:endParaRPr lang="en-GB" sz="4800" u="sng" dirty="0">
              <a:ln>
                <a:solidFill>
                  <a:schemeClr val="tx1"/>
                </a:solidFill>
              </a:ln>
              <a:solidFill>
                <a:schemeClr val="tx1"/>
              </a:solidFill>
            </a:endParaRPr>
          </a:p>
        </p:txBody>
      </p:sp>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251520" y="1052736"/>
            <a:ext cx="8642806" cy="1815882"/>
          </a:xfrm>
          <a:prstGeom prst="rect">
            <a:avLst/>
          </a:prstGeom>
        </p:spPr>
        <p:txBody>
          <a:bodyPr wrap="square">
            <a:spAutoFit/>
          </a:bodyPr>
          <a:lstStyle/>
          <a:p>
            <a:r>
              <a:rPr lang="en-US" sz="2800" dirty="0"/>
              <a:t>Read this extract from The Great Gatsby by F. Scott Fitzgerald.  It was first published in </a:t>
            </a:r>
            <a:r>
              <a:rPr lang="en-US" sz="2800" b="1" dirty="0"/>
              <a:t>1925</a:t>
            </a:r>
            <a:r>
              <a:rPr lang="en-US" sz="2800" dirty="0"/>
              <a:t>, twelve years before Steinbeck’s </a:t>
            </a:r>
            <a:r>
              <a:rPr lang="en-US" sz="2800" i="1" dirty="0"/>
              <a:t>Of Mice and Men. </a:t>
            </a:r>
            <a:r>
              <a:rPr lang="en-US" sz="2800" dirty="0"/>
              <a:t> The novel is set in New York during the </a:t>
            </a:r>
            <a:r>
              <a:rPr lang="en-US" sz="2800" b="1" dirty="0"/>
              <a:t>Roaring Twenties.</a:t>
            </a:r>
            <a:endParaRPr lang="en-GB" sz="2800" dirty="0"/>
          </a:p>
        </p:txBody>
      </p:sp>
      <p:pic>
        <p:nvPicPr>
          <p:cNvPr id="819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37978" y="2636912"/>
            <a:ext cx="5068044" cy="3043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253365" y="1052735"/>
            <a:ext cx="8639115" cy="4756932"/>
          </a:xfrm>
          <a:prstGeom prst="rect">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…The bar is in full swing, and floating rounds of cocktails permeate the garden outside, until the air is alive with chatter and laughter, and casual innuendo and introductions forgotten on the spot, and enthusiastic meetings between women who never knew each other's names.</a:t>
            </a:r>
            <a:endParaRPr lang="en-GB" dirty="0">
              <a:solidFill>
                <a:schemeClr val="tx1"/>
              </a:solidFill>
            </a:endParaRPr>
          </a:p>
          <a:p>
            <a:r>
              <a:rPr lang="en-US" dirty="0">
                <a:solidFill>
                  <a:schemeClr val="tx1"/>
                </a:solidFill>
              </a:rPr>
              <a:t>The lights grow brighter as the earth lurches away from the sun, and now the orchestra is playing yellow cocktail music, and the opera of voices pitches a key lighter. Laughter is easier minute by minute, spilled with prodigality, tipped out at a cheerful word. The groups change more swiftly, swell with new arrivals, dissolve and form in the same breath; already there are wanderers, confident girls who weave here and there among the stouter and more stable, become for a sharp, joyous moment the </a:t>
            </a:r>
            <a:r>
              <a:rPr lang="en-US" dirty="0" err="1">
                <a:solidFill>
                  <a:schemeClr val="tx1"/>
                </a:solidFill>
              </a:rPr>
              <a:t>centre</a:t>
            </a:r>
            <a:r>
              <a:rPr lang="en-US" dirty="0">
                <a:solidFill>
                  <a:schemeClr val="tx1"/>
                </a:solidFill>
              </a:rPr>
              <a:t> of a group, and then, excited with triumph, glide on through the sea-change of faces and voices with </a:t>
            </a:r>
            <a:r>
              <a:rPr lang="en-US" dirty="0" err="1">
                <a:solidFill>
                  <a:schemeClr val="tx1"/>
                </a:solidFill>
              </a:rPr>
              <a:t>colour</a:t>
            </a:r>
            <a:r>
              <a:rPr lang="en-US" dirty="0">
                <a:solidFill>
                  <a:schemeClr val="tx1"/>
                </a:solidFill>
              </a:rPr>
              <a:t> under the constantly changing light.</a:t>
            </a:r>
            <a:endParaRPr lang="en-GB" dirty="0">
              <a:solidFill>
                <a:schemeClr val="tx1"/>
              </a:solidFill>
            </a:endParaRPr>
          </a:p>
          <a:p>
            <a:r>
              <a:rPr lang="en-US" dirty="0">
                <a:solidFill>
                  <a:schemeClr val="tx1"/>
                </a:solidFill>
              </a:rPr>
              <a:t>Suddenly one of these gypsies, in trembling opal, seizes a cocktail out of the air, dumps it down for courage and, moving her hands like Frisco, dances out alone on the canvas platform. A momentary hush; the orchestra leader varies his rhythm obligingly for her, and there is a burst of chatter as the erroneous news goes around that she is Gilda Gray's understudy from the Follies. The party has begun</a:t>
            </a:r>
            <a:r>
              <a:rPr lang="en-US" dirty="0" smtClean="0">
                <a:solidFill>
                  <a:schemeClr val="tx1"/>
                </a:solidFill>
              </a:rPr>
              <a:t>.</a:t>
            </a:r>
            <a:endParaRPr lang="en-GB" dirty="0">
              <a:solidFill>
                <a:srgbClr val="002060"/>
              </a:solidFill>
            </a:endParaRPr>
          </a:p>
        </p:txBody>
      </p:sp>
      <p:sp>
        <p:nvSpPr>
          <p:cNvPr id="7" name="Cloud 6"/>
          <p:cNvSpPr/>
          <p:nvPr/>
        </p:nvSpPr>
        <p:spPr>
          <a:xfrm>
            <a:off x="4860032" y="1196751"/>
            <a:ext cx="3386221" cy="2234449"/>
          </a:xfrm>
          <a:prstGeom prst="cloud">
            <a:avLst/>
          </a:prstGeom>
          <a:solidFill>
            <a:schemeClr val="bg1"/>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http://www.youtube.com/watch?v=684n8FO68LU</a:t>
            </a:r>
            <a:endParaRPr lang="en-GB" dirty="0">
              <a:solidFill>
                <a:schemeClr val="tx1"/>
              </a:solidFill>
            </a:endParaRPr>
          </a:p>
        </p:txBody>
      </p:sp>
    </p:spTree>
    <p:extLst>
      <p:ext uri="{BB962C8B-B14F-4D97-AF65-F5344CB8AC3E}">
        <p14:creationId xmlns:p14="http://schemas.microsoft.com/office/powerpoint/2010/main" val="1924495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sauneuf.com/graphics/American_Flag.jpg"/>
          <p:cNvPicPr>
            <a:picLocks noChangeAspect="1" noChangeArrowheads="1"/>
          </p:cNvPicPr>
          <p:nvPr/>
        </p:nvPicPr>
        <p:blipFill>
          <a:blip r:embed="rId2">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0" y="18581"/>
            <a:ext cx="9148401" cy="731576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53365" y="6027003"/>
            <a:ext cx="7992888" cy="830997"/>
          </a:xfrm>
          <a:prstGeom prst="rect">
            <a:avLst/>
          </a:prstGeom>
          <a:solidFill>
            <a:schemeClr val="bg1"/>
          </a:solidFill>
          <a:ln>
            <a:solidFill>
              <a:schemeClr val="tx1"/>
            </a:solidFill>
          </a:ln>
        </p:spPr>
        <p:txBody>
          <a:bodyPr wrap="square" rtlCol="0">
            <a:spAutoFit/>
          </a:bodyPr>
          <a:lstStyle/>
          <a:p>
            <a:r>
              <a:rPr lang="en-GB" sz="2400" dirty="0" smtClean="0"/>
              <a:t>LO: To know and understand the social and historical context </a:t>
            </a:r>
          </a:p>
          <a:p>
            <a:r>
              <a:rPr lang="en-GB" sz="2400" dirty="0" smtClean="0"/>
              <a:t>of the novel </a:t>
            </a:r>
            <a:r>
              <a:rPr lang="en-GB" sz="2400" i="1" dirty="0" smtClean="0"/>
              <a:t>(Of Mice and Men).</a:t>
            </a:r>
            <a:endParaRPr lang="en-GB" sz="2400" dirty="0"/>
          </a:p>
        </p:txBody>
      </p:sp>
      <p:pic>
        <p:nvPicPr>
          <p:cNvPr id="2050" name="Picture 2" descr="http://s3images.coroflot.com/user_files/individual_files/original_204690_h7KgDpcspkwwvtIcmszxsVZzf.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519740">
            <a:off x="7905327" y="5871546"/>
            <a:ext cx="908186" cy="1141910"/>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165013" y="34684"/>
            <a:ext cx="8786822" cy="6047809"/>
          </a:xfrm>
          <a:prstGeom prst="rect">
            <a:avLst/>
          </a:prstGeom>
        </p:spPr>
        <p:txBody>
          <a:bodyPr wrap="square">
            <a:spAutoFit/>
          </a:bodyPr>
          <a:lstStyle/>
          <a:p>
            <a:pPr>
              <a:lnSpc>
                <a:spcPct val="150000"/>
              </a:lnSpc>
              <a:spcBef>
                <a:spcPts val="600"/>
              </a:spcBef>
              <a:spcAft>
                <a:spcPts val="600"/>
              </a:spcAft>
            </a:pPr>
            <a:r>
              <a:rPr lang="en-US" sz="2400" b="1" u="sng" dirty="0" smtClean="0">
                <a:solidFill>
                  <a:schemeClr val="tx1"/>
                </a:solidFill>
                <a:effectLst/>
              </a:rPr>
              <a:t>The Roaring Twenties / the Jazz Age:</a:t>
            </a:r>
            <a:r>
              <a:rPr lang="en-US" sz="2400" b="1" dirty="0" smtClean="0">
                <a:solidFill>
                  <a:schemeClr val="tx1"/>
                </a:solidFill>
                <a:effectLst/>
              </a:rPr>
              <a:t>  </a:t>
            </a:r>
            <a:endParaRPr lang="en-GB" sz="2800" b="1" dirty="0" smtClean="0">
              <a:solidFill>
                <a:schemeClr val="tx1"/>
              </a:solidFill>
              <a:effectLst/>
            </a:endParaRPr>
          </a:p>
          <a:p>
            <a:pPr marL="342900" lvl="0" indent="-342900">
              <a:lnSpc>
                <a:spcPct val="150000"/>
              </a:lnSpc>
              <a:spcBef>
                <a:spcPts val="600"/>
              </a:spcBef>
              <a:spcAft>
                <a:spcPts val="600"/>
              </a:spcAft>
              <a:buFont typeface="Wingdings"/>
              <a:buChar char=""/>
            </a:pPr>
            <a:r>
              <a:rPr lang="en-US" sz="2000" dirty="0" smtClean="0">
                <a:solidFill>
                  <a:schemeClr val="tx1"/>
                </a:solidFill>
                <a:effectLst/>
              </a:rPr>
              <a:t>PROSPERITY</a:t>
            </a:r>
          </a:p>
          <a:p>
            <a:pPr marL="342900" lvl="0" indent="-342900">
              <a:lnSpc>
                <a:spcPct val="150000"/>
              </a:lnSpc>
              <a:spcBef>
                <a:spcPts val="600"/>
              </a:spcBef>
              <a:spcAft>
                <a:spcPts val="600"/>
              </a:spcAft>
              <a:buFont typeface="Wingdings"/>
              <a:buChar char=""/>
            </a:pPr>
            <a:r>
              <a:rPr lang="en-US" sz="1400" dirty="0" smtClean="0">
                <a:solidFill>
                  <a:schemeClr val="tx1"/>
                </a:solidFill>
                <a:effectLst/>
              </a:rPr>
              <a:t>For many people in America (especially the cities such as New York and Chicago) the 1920s are years of considerable prosperity.  American goods are protected from competition with imports by high tariffs (customs duties) and Americans are encouraged to buy American produced consumer products such as cars, washing machines, refrigerators and radios.  Henry Ford pioneers the use of the ‘production line’ in his car factories and by 1928 him ‘Model T’ Ford costs only $295, down from $1200 in 1909, and he has sold over 15 million of them.  The increase in car ownership leads to an increase in road building, bringing with it an increase in the number of trucks and buses.</a:t>
            </a:r>
            <a:endParaRPr lang="en-GB" sz="1600" dirty="0" smtClean="0">
              <a:solidFill>
                <a:schemeClr val="tx1"/>
              </a:solidFill>
              <a:effectLst/>
            </a:endParaRPr>
          </a:p>
          <a:p>
            <a:pPr marL="342900" lvl="0" indent="-342900">
              <a:lnSpc>
                <a:spcPct val="150000"/>
              </a:lnSpc>
              <a:spcBef>
                <a:spcPts val="600"/>
              </a:spcBef>
              <a:spcAft>
                <a:spcPts val="600"/>
              </a:spcAft>
              <a:buFont typeface="Wingdings"/>
              <a:buChar char=""/>
            </a:pPr>
            <a:r>
              <a:rPr lang="en-US" sz="1400" dirty="0" smtClean="0">
                <a:solidFill>
                  <a:schemeClr val="tx1"/>
                </a:solidFill>
                <a:effectLst/>
              </a:rPr>
              <a:t>It becomes much easier to borrow money to purchase goods, for example through the new ‘hire-purchase’ schemes– getting the goods immediately but paying for them by </a:t>
            </a:r>
            <a:r>
              <a:rPr lang="en-US" sz="1400" dirty="0" err="1" smtClean="0">
                <a:solidFill>
                  <a:schemeClr val="tx1"/>
                </a:solidFill>
                <a:effectLst/>
              </a:rPr>
              <a:t>instalments</a:t>
            </a:r>
            <a:r>
              <a:rPr lang="en-US" sz="1400" dirty="0" smtClean="0">
                <a:solidFill>
                  <a:schemeClr val="tx1"/>
                </a:solidFill>
                <a:effectLst/>
              </a:rPr>
              <a:t>.   People also borrow money to buy shares in American companies.  By 1929 it is possible to borrow 90% of the money needed to buy shares: the idea is that the share price goes up, the owner then sells and pays back the money borrowed to buy the shares out of the money he gets on sale.  This only works if the share price continues to rise.  However, the ‘consumer boom’ meant that the profits of American companies rise dramatically and therefore so do the value of their shares.  Share prices also go up because more and more people want to buy them.   </a:t>
            </a:r>
            <a:endParaRPr lang="en-GB" dirty="0">
              <a:ea typeface="Times New Roman"/>
              <a:cs typeface="Times New Roman"/>
            </a:endParaRPr>
          </a:p>
        </p:txBody>
      </p:sp>
    </p:spTree>
    <p:extLst>
      <p:ext uri="{BB962C8B-B14F-4D97-AF65-F5344CB8AC3E}">
        <p14:creationId xmlns:p14="http://schemas.microsoft.com/office/powerpoint/2010/main" val="23614031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429</TotalTime>
  <Words>3368</Words>
  <Application>Microsoft Macintosh PowerPoint</Application>
  <PresentationFormat>On-screen Show (4:3)</PresentationFormat>
  <Paragraphs>143</Paragraphs>
  <Slides>16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Calibri</vt:lpstr>
      <vt:lpstr>Times New Roman</vt:lpstr>
      <vt:lpstr>Wingdings</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RM plc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Hubball</dc:creator>
  <cp:lastModifiedBy>jasmine jervier</cp:lastModifiedBy>
  <cp:revision>16</cp:revision>
  <dcterms:created xsi:type="dcterms:W3CDTF">2011-11-28T15:56:10Z</dcterms:created>
  <dcterms:modified xsi:type="dcterms:W3CDTF">2017-03-27T17:29:17Z</dcterms:modified>
</cp:coreProperties>
</file>